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2"/>
  </p:notesMasterIdLst>
  <p:sldIdLst>
    <p:sldId id="400" r:id="rId2"/>
    <p:sldId id="401" r:id="rId3"/>
    <p:sldId id="390" r:id="rId4"/>
    <p:sldId id="439" r:id="rId5"/>
    <p:sldId id="440" r:id="rId6"/>
    <p:sldId id="447" r:id="rId7"/>
    <p:sldId id="441" r:id="rId8"/>
    <p:sldId id="448" r:id="rId9"/>
    <p:sldId id="446" r:id="rId10"/>
    <p:sldId id="419" r:id="rId11"/>
    <p:sldId id="449" r:id="rId12"/>
    <p:sldId id="418" r:id="rId13"/>
    <p:sldId id="442" r:id="rId14"/>
    <p:sldId id="426" r:id="rId15"/>
    <p:sldId id="423" r:id="rId16"/>
    <p:sldId id="450" r:id="rId17"/>
    <p:sldId id="455" r:id="rId18"/>
    <p:sldId id="456" r:id="rId19"/>
    <p:sldId id="428" r:id="rId20"/>
    <p:sldId id="451" r:id="rId21"/>
    <p:sldId id="483" r:id="rId22"/>
    <p:sldId id="484" r:id="rId23"/>
    <p:sldId id="485" r:id="rId24"/>
    <p:sldId id="487" r:id="rId25"/>
    <p:sldId id="488" r:id="rId26"/>
    <p:sldId id="425" r:id="rId27"/>
    <p:sldId id="452" r:id="rId28"/>
    <p:sldId id="429" r:id="rId29"/>
    <p:sldId id="454" r:id="rId30"/>
    <p:sldId id="465" r:id="rId31"/>
    <p:sldId id="464" r:id="rId32"/>
    <p:sldId id="463" r:id="rId33"/>
    <p:sldId id="462" r:id="rId34"/>
    <p:sldId id="461" r:id="rId35"/>
    <p:sldId id="453" r:id="rId36"/>
    <p:sldId id="466" r:id="rId37"/>
    <p:sldId id="422" r:id="rId38"/>
    <p:sldId id="432" r:id="rId39"/>
    <p:sldId id="473" r:id="rId40"/>
    <p:sldId id="467" r:id="rId41"/>
    <p:sldId id="479" r:id="rId42"/>
    <p:sldId id="433" r:id="rId43"/>
    <p:sldId id="474" r:id="rId44"/>
    <p:sldId id="472" r:id="rId45"/>
    <p:sldId id="481" r:id="rId46"/>
    <p:sldId id="482" r:id="rId47"/>
    <p:sldId id="468" r:id="rId48"/>
    <p:sldId id="480" r:id="rId49"/>
    <p:sldId id="351" r:id="rId50"/>
    <p:sldId id="43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8D1BA"/>
    <a:srgbClr val="996633"/>
    <a:srgbClr val="FFCC99"/>
    <a:srgbClr val="FFCCCC"/>
    <a:srgbClr val="CC0099"/>
    <a:srgbClr val="6600CC"/>
    <a:srgbClr val="FF0000"/>
    <a:srgbClr val="9900FF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8228" autoAdjust="0"/>
  </p:normalViewPr>
  <p:slideViewPr>
    <p:cSldViewPr>
      <p:cViewPr varScale="1">
        <p:scale>
          <a:sx n="97" d="100"/>
          <a:sy n="97" d="100"/>
        </p:scale>
        <p:origin x="-114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37147-EFD1-4320-B800-0BCA7631CB8F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11C93-5CF0-461B-9C56-1E5892F6CD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0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11C93-5CF0-461B-9C56-1E5892F6CD0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96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04.07.2023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67544" y="620688"/>
            <a:ext cx="8143932" cy="5657492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lnSpcReduction="10000"/>
          </a:bodyPr>
          <a:lstStyle/>
          <a:p>
            <a:pPr lvl="0" algn="ctr">
              <a:buClr>
                <a:srgbClr val="0BD0D9"/>
              </a:buClr>
              <a:buNone/>
            </a:pPr>
            <a:r>
              <a:rPr lang="en-US" sz="40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0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uk-UA" sz="2800" dirty="0" smtClean="0">
              <a:latin typeface="Arial Black" pitchFamily="34" charset="0"/>
            </a:endParaRPr>
          </a:p>
          <a:p>
            <a:pPr lvl="0" algn="ctr">
              <a:buNone/>
            </a:pPr>
            <a:endParaRPr lang="uk-UA" sz="36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0" algn="ctr">
              <a:buNone/>
            </a:pPr>
            <a:endParaRPr lang="uk-UA" sz="3600" dirty="0">
              <a:solidFill>
                <a:srgbClr val="C00000"/>
              </a:solidFill>
              <a:latin typeface="Arial Black" pitchFamily="34" charset="0"/>
            </a:endParaRPr>
          </a:p>
          <a:p>
            <a:pPr lvl="0" algn="ctr">
              <a:buNone/>
            </a:pPr>
            <a:r>
              <a:rPr lang="uk-UA" sz="3600" dirty="0" smtClean="0">
                <a:solidFill>
                  <a:srgbClr val="C00000"/>
                </a:solidFill>
                <a:latin typeface="Arial Black" pitchFamily="34" charset="0"/>
              </a:rPr>
              <a:t>Звіт </a:t>
            </a:r>
            <a:r>
              <a:rPr lang="uk-UA" sz="3600" dirty="0">
                <a:solidFill>
                  <a:srgbClr val="C00000"/>
                </a:solidFill>
              </a:rPr>
              <a:t/>
            </a:r>
            <a:br>
              <a:rPr lang="uk-UA" sz="3600" dirty="0">
                <a:solidFill>
                  <a:srgbClr val="C00000"/>
                </a:solidFill>
              </a:rPr>
            </a:br>
            <a:r>
              <a:rPr lang="uk-UA" sz="3600" dirty="0">
                <a:solidFill>
                  <a:srgbClr val="0033CC"/>
                </a:solidFill>
                <a:latin typeface="Arial Black" pitchFamily="34" charset="0"/>
              </a:rPr>
              <a:t>роботи методичної комісії </a:t>
            </a:r>
            <a:br>
              <a:rPr lang="uk-UA" sz="3600" dirty="0">
                <a:solidFill>
                  <a:srgbClr val="0033CC"/>
                </a:solidFill>
                <a:latin typeface="Arial Black" pitchFamily="34" charset="0"/>
              </a:rPr>
            </a:br>
            <a:r>
              <a:rPr lang="uk-UA" sz="3600" dirty="0">
                <a:solidFill>
                  <a:srgbClr val="0033CC"/>
                </a:solidFill>
                <a:latin typeface="Arial Black" pitchFamily="34" charset="0"/>
              </a:rPr>
              <a:t>соціально - гуманітарного </a:t>
            </a:r>
            <a:br>
              <a:rPr lang="uk-UA" sz="3600" dirty="0">
                <a:solidFill>
                  <a:srgbClr val="0033CC"/>
                </a:solidFill>
                <a:latin typeface="Arial Black" pitchFamily="34" charset="0"/>
              </a:rPr>
            </a:br>
            <a:r>
              <a:rPr lang="uk-UA" sz="3600" dirty="0" smtClean="0">
                <a:solidFill>
                  <a:srgbClr val="0033CC"/>
                </a:solidFill>
                <a:latin typeface="Arial Black" pitchFamily="34" charset="0"/>
              </a:rPr>
              <a:t>циклу</a:t>
            </a:r>
          </a:p>
          <a:p>
            <a:pPr lvl="0" algn="ctr">
              <a:buClr>
                <a:srgbClr val="0BD0D9"/>
              </a:buClr>
              <a:buNone/>
            </a:pPr>
            <a:r>
              <a:rPr lang="uk-UA" sz="2800" dirty="0">
                <a:solidFill>
                  <a:srgbClr val="0033CC"/>
                </a:solidFill>
                <a:latin typeface="Arial Black" pitchFamily="34" charset="0"/>
              </a:rPr>
              <a:t>КЗСОР “Конотопський фаховий медичний коледж”</a:t>
            </a:r>
            <a:r>
              <a:rPr lang="uk-UA" sz="3200" dirty="0">
                <a:solidFill>
                  <a:srgbClr val="0033CC"/>
                </a:solidFill>
                <a:latin typeface="Arial Black" pitchFamily="34" charset="0"/>
              </a:rPr>
              <a:t/>
            </a:r>
            <a:br>
              <a:rPr lang="uk-UA" sz="3200" dirty="0">
                <a:solidFill>
                  <a:srgbClr val="0033CC"/>
                </a:solidFill>
                <a:latin typeface="Arial Black" pitchFamily="34" charset="0"/>
              </a:rPr>
            </a:br>
            <a:r>
              <a:rPr lang="uk-UA" sz="3200" dirty="0">
                <a:solidFill>
                  <a:srgbClr val="C00000"/>
                </a:solidFill>
                <a:latin typeface="Arial Black" pitchFamily="34" charset="0"/>
              </a:rPr>
              <a:t>20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2</a:t>
            </a:r>
            <a:r>
              <a:rPr lang="uk-UA" sz="3200" dirty="0">
                <a:solidFill>
                  <a:srgbClr val="C00000"/>
                </a:solidFill>
                <a:latin typeface="Arial Black" pitchFamily="34" charset="0"/>
              </a:rPr>
              <a:t>2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-202</a:t>
            </a:r>
            <a:r>
              <a:rPr lang="uk-UA" sz="3200" dirty="0">
                <a:solidFill>
                  <a:srgbClr val="C00000"/>
                </a:solidFill>
                <a:latin typeface="Arial Black" pitchFamily="34" charset="0"/>
              </a:rPr>
              <a:t>3 н.р.</a:t>
            </a:r>
            <a:endParaRPr lang="ru-RU" sz="2800" dirty="0">
              <a:solidFill>
                <a:prstClr val="black"/>
              </a:solidFill>
            </a:endParaRPr>
          </a:p>
          <a:p>
            <a:pPr lvl="0" algn="ctr">
              <a:buNone/>
            </a:pPr>
            <a:endParaRPr lang="uk-UA" sz="3600" dirty="0">
              <a:solidFill>
                <a:srgbClr val="0033CC"/>
              </a:solidFill>
              <a:latin typeface="Arial Black" pitchFamily="34" charset="0"/>
            </a:endParaRPr>
          </a:p>
          <a:p>
            <a:pPr>
              <a:buNone/>
            </a:pPr>
            <a:endParaRPr lang="uk-UA" sz="4000" dirty="0" smtClean="0">
              <a:latin typeface="Arial Black" pitchFamily="34" charset="0"/>
            </a:endParaRPr>
          </a:p>
          <a:p>
            <a:pPr algn="just">
              <a:buNone/>
            </a:pPr>
            <a:endParaRPr lang="uk-UA" sz="4000" dirty="0" smtClean="0"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22" y="666659"/>
            <a:ext cx="3907794" cy="20540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9"/>
            <a:ext cx="3600399" cy="214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73678" y="764704"/>
            <a:ext cx="5976664" cy="5870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Викладачі брали участь: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3538666"/>
            <a:ext cx="3816424" cy="26266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62010" y="3504317"/>
            <a:ext cx="3798422" cy="26609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У </a:t>
            </a:r>
            <a:r>
              <a:rPr lang="ru-RU" sz="2000" b="1" dirty="0" err="1" smtClean="0">
                <a:solidFill>
                  <a:srgbClr val="0000FF"/>
                </a:solidFill>
              </a:rPr>
              <a:t>засіданні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>
                <a:solidFill>
                  <a:srgbClr val="0000FF"/>
                </a:solidFill>
              </a:rPr>
              <a:t>круглого столу «</a:t>
            </a:r>
            <a:r>
              <a:rPr lang="ru-RU" sz="2000" b="1" dirty="0" err="1">
                <a:solidFill>
                  <a:srgbClr val="0000FF"/>
                </a:solidFill>
              </a:rPr>
              <a:t>Активізація</a:t>
            </a:r>
            <a:r>
              <a:rPr lang="ru-RU" sz="2000" b="1" dirty="0">
                <a:solidFill>
                  <a:srgbClr val="0000FF"/>
                </a:solidFill>
              </a:rPr>
              <a:t> пізнавально-</a:t>
            </a:r>
            <a:r>
              <a:rPr lang="ru-RU" sz="2000" b="1" dirty="0" err="1">
                <a:solidFill>
                  <a:srgbClr val="0000FF"/>
                </a:solidFill>
              </a:rPr>
              <a:t>розумової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ru-RU" sz="2000" b="1" dirty="0" err="1">
                <a:solidFill>
                  <a:srgbClr val="0000FF"/>
                </a:solidFill>
              </a:rPr>
              <a:t>діяльності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ru-RU" sz="2000" b="1" dirty="0" err="1">
                <a:solidFill>
                  <a:srgbClr val="0000FF"/>
                </a:solidFill>
              </a:rPr>
              <a:t>студентів-медиків</a:t>
            </a:r>
            <a:r>
              <a:rPr lang="ru-RU" sz="2000" b="1" dirty="0">
                <a:solidFill>
                  <a:srgbClr val="0000FF"/>
                </a:solidFill>
              </a:rPr>
              <a:t> на </a:t>
            </a:r>
            <a:r>
              <a:rPr lang="ru-RU" sz="2000" b="1" dirty="0" err="1">
                <a:solidFill>
                  <a:srgbClr val="0000FF"/>
                </a:solidFill>
              </a:rPr>
              <a:t>заняттях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у </a:t>
            </a:r>
            <a:r>
              <a:rPr lang="ru-RU" sz="2000" b="1" dirty="0" err="1">
                <a:solidFill>
                  <a:srgbClr val="0000FF"/>
                </a:solidFill>
              </a:rPr>
              <a:t>сучасних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ru-RU" sz="2000" b="1" dirty="0" err="1">
                <a:solidFill>
                  <a:srgbClr val="0000FF"/>
                </a:solidFill>
              </a:rPr>
              <a:t>умовах</a:t>
            </a:r>
            <a:r>
              <a:rPr lang="ru-RU" sz="2000" b="1" dirty="0" smtClean="0">
                <a:solidFill>
                  <a:srgbClr val="0000FF"/>
                </a:solidFill>
              </a:rPr>
              <a:t>»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(січень 2023 р.)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3706447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rgbClr val="0000CC"/>
                </a:solidFill>
              </a:rPr>
              <a:t>У </a:t>
            </a:r>
            <a:r>
              <a:rPr lang="ru-RU" sz="2000" b="1" dirty="0" err="1" smtClean="0">
                <a:solidFill>
                  <a:srgbClr val="0000CC"/>
                </a:solidFill>
              </a:rPr>
              <a:t>науково-методичній</a:t>
            </a:r>
            <a:r>
              <a:rPr lang="ru-RU" sz="2000" b="1" dirty="0" smtClean="0">
                <a:solidFill>
                  <a:srgbClr val="0000CC"/>
                </a:solidFill>
              </a:rPr>
              <a:t> </a:t>
            </a:r>
            <a:r>
              <a:rPr lang="ru-RU" sz="2000" b="1" dirty="0" err="1">
                <a:solidFill>
                  <a:srgbClr val="0000CC"/>
                </a:solidFill>
              </a:rPr>
              <a:t>конференції</a:t>
            </a:r>
            <a:r>
              <a:rPr lang="ru-RU" sz="2000" b="1" dirty="0">
                <a:solidFill>
                  <a:srgbClr val="0000CC"/>
                </a:solidFill>
              </a:rPr>
              <a:t> </a:t>
            </a:r>
            <a:r>
              <a:rPr lang="ru-RU" sz="2000" b="1" dirty="0" err="1" smtClean="0">
                <a:solidFill>
                  <a:srgbClr val="0000CC"/>
                </a:solidFill>
              </a:rPr>
              <a:t>коледжу</a:t>
            </a:r>
            <a:endParaRPr lang="ru-RU" sz="2000" b="1" dirty="0" smtClean="0">
              <a:solidFill>
                <a:srgbClr val="0000CC"/>
              </a:solidFill>
            </a:endParaRPr>
          </a:p>
          <a:p>
            <a:pPr lvl="0" algn="ctr"/>
            <a:r>
              <a:rPr lang="uk-UA" sz="2000" b="1" dirty="0" smtClean="0">
                <a:solidFill>
                  <a:srgbClr val="0000CC"/>
                </a:solidFill>
              </a:rPr>
              <a:t>«</a:t>
            </a:r>
            <a:r>
              <a:rPr lang="ru-RU" sz="2000" b="1" dirty="0" err="1" smtClean="0">
                <a:solidFill>
                  <a:srgbClr val="0000FF"/>
                </a:solidFill>
              </a:rPr>
              <a:t>Переваги</a:t>
            </a:r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 err="1">
                <a:solidFill>
                  <a:srgbClr val="0000FF"/>
                </a:solidFill>
              </a:rPr>
              <a:t>освітнього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</a:rPr>
              <a:t>коучингу </a:t>
            </a:r>
            <a:r>
              <a:rPr lang="ru-RU" sz="2000" b="1" dirty="0">
                <a:solidFill>
                  <a:srgbClr val="0000FF"/>
                </a:solidFill>
              </a:rPr>
              <a:t>в </a:t>
            </a:r>
            <a:r>
              <a:rPr lang="ru-RU" sz="2000" b="1" dirty="0" err="1">
                <a:solidFill>
                  <a:srgbClr val="0000FF"/>
                </a:solidFill>
              </a:rPr>
              <a:t>контексті</a:t>
            </a:r>
            <a:r>
              <a:rPr lang="ru-RU" sz="2000" b="1" dirty="0">
                <a:solidFill>
                  <a:srgbClr val="0000FF"/>
                </a:solidFill>
              </a:rPr>
              <a:t> </a:t>
            </a:r>
            <a:r>
              <a:rPr lang="ru-RU" sz="2000" b="1" dirty="0" err="1">
                <a:solidFill>
                  <a:srgbClr val="0000FF"/>
                </a:solidFill>
              </a:rPr>
              <a:t>педагогічного</a:t>
            </a:r>
            <a:r>
              <a:rPr lang="ru-RU" sz="2000" b="1" dirty="0">
                <a:solidFill>
                  <a:srgbClr val="0000FF"/>
                </a:solidFill>
              </a:rPr>
              <a:t> партнерства</a:t>
            </a:r>
            <a:r>
              <a:rPr lang="ru-RU" sz="2000" b="1" dirty="0" smtClean="0">
                <a:solidFill>
                  <a:srgbClr val="0000FF"/>
                </a:solidFill>
              </a:rPr>
              <a:t>»</a:t>
            </a:r>
          </a:p>
          <a:p>
            <a:pPr lvl="0" algn="ctr"/>
            <a:r>
              <a:rPr lang="uk-UA" sz="2000" b="1" dirty="0" smtClean="0">
                <a:solidFill>
                  <a:srgbClr val="0000FF"/>
                </a:solidFill>
              </a:rPr>
              <a:t>(січень 2023 р.)</a:t>
            </a:r>
            <a:endParaRPr lang="ru-RU" sz="2000" b="1" dirty="0">
              <a:solidFill>
                <a:srgbClr val="0000FF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3904237" y="1351751"/>
            <a:ext cx="523747" cy="2186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427984" y="1351751"/>
            <a:ext cx="648072" cy="21525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Участь у засіданні круглого столу | Безоплатна правова допомо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39456"/>
            <a:ext cx="2376264" cy="199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Інформаційний лист Всеукраїнської науково-практичної конференції до  80-річчя педагогічного коледжу | Володимир-Волинський педагогічний фаховий  коледж ім. А.Ю. Кримського Волинської обласної рад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73" y="1495710"/>
            <a:ext cx="3228293" cy="189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20688"/>
            <a:ext cx="8175852" cy="559439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24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8194" name="Picture 2" descr="E:\фото на ЗВІТ-презентацію 2023 р\IMG_20230112_0939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b="33091"/>
          <a:stretch/>
        </p:blipFill>
        <p:spPr bwMode="auto">
          <a:xfrm>
            <a:off x="467544" y="692696"/>
            <a:ext cx="301691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о на ЗВІТ-презентацію 2023 р\IMG_20230112_093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68" y="2420888"/>
            <a:ext cx="5063627" cy="379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139952" y="1124744"/>
            <a:ext cx="4248472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FF"/>
                </a:solidFill>
              </a:rPr>
              <a:t>Науково-методична конференція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</a:rPr>
              <a:t>(Костюченко С.М., січень 2023р.)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0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0169" y="692697"/>
            <a:ext cx="7344816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6600CC"/>
                </a:solidFill>
              </a:rPr>
              <a:t>Викладачі протягом навчального року брали участь:</a:t>
            </a:r>
            <a:endParaRPr lang="ru-RU" sz="3200" b="1" dirty="0">
              <a:solidFill>
                <a:srgbClr val="6600CC"/>
              </a:solidFill>
            </a:endParaRPr>
          </a:p>
        </p:txBody>
      </p:sp>
      <p:pic>
        <p:nvPicPr>
          <p:cNvPr id="5123" name="Picture 3" descr="E:\фото на ЗВІТ-презентацію 2023 р\Знімок екрана (107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7" y="3022104"/>
            <a:ext cx="3723466" cy="297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фото на ЗВІТ-презентацію 2023 р\Знімок екрана (113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/>
          <a:stretch/>
        </p:blipFill>
        <p:spPr bwMode="auto">
          <a:xfrm>
            <a:off x="5148064" y="3039054"/>
            <a:ext cx="2966812" cy="30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619672" y="1990906"/>
            <a:ext cx="612068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FF"/>
                </a:solidFill>
              </a:rPr>
              <a:t>В онлайн-конференціях ОМО, методичних семінарах , зокрема про НМТ з української мови…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2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7170" name="Picture 2" descr="E:\фото на ЗВІТ-презентацію 2023 р\зображення_viber_2023-07-02_19-56-28-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911808" cy="293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фото на ЗВІТ-презентацію 2023 р\зображення_viber_2023-07-02_19-56-49-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72" y="3212976"/>
            <a:ext cx="3938765" cy="295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50168" y="1916832"/>
            <a:ext cx="3937856" cy="273630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C0099"/>
                </a:solidFill>
              </a:rPr>
              <a:t>Двічі на рік у батьківських зборах</a:t>
            </a:r>
          </a:p>
          <a:p>
            <a:pPr algn="ctr"/>
            <a:r>
              <a:rPr lang="uk-UA" sz="2400" b="1" dirty="0" smtClean="0">
                <a:solidFill>
                  <a:srgbClr val="CC0099"/>
                </a:solidFill>
              </a:rPr>
              <a:t>(12.11.2022 р.,</a:t>
            </a:r>
          </a:p>
          <a:p>
            <a:pPr algn="ctr"/>
            <a:r>
              <a:rPr lang="uk-UA" sz="2400" b="1" dirty="0" smtClean="0">
                <a:solidFill>
                  <a:srgbClr val="CC0099"/>
                </a:solidFill>
              </a:rPr>
              <a:t>25.03.2023 р.)</a:t>
            </a:r>
            <a:endParaRPr lang="ru-RU" sz="2400" b="1" dirty="0">
              <a:solidFill>
                <a:srgbClr val="CC0099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44008" y="3284984"/>
            <a:ext cx="3813574" cy="28083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3300"/>
                </a:solidFill>
              </a:rPr>
              <a:t>У педагогічних радах протягом року</a:t>
            </a:r>
            <a:endParaRPr lang="ru-RU" sz="2400" b="1" dirty="0">
              <a:solidFill>
                <a:srgbClr val="FF33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0169" y="692697"/>
            <a:ext cx="7344816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6600CC"/>
                </a:solidFill>
              </a:rPr>
              <a:t>Викладачі брали участь:</a:t>
            </a:r>
            <a:endParaRPr lang="ru-RU" sz="28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026" y="62068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20689"/>
            <a:ext cx="8136904" cy="5688632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chemeClr val="accent2">
                <a:satMod val="1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3300"/>
                </a:solidFill>
              </a:rPr>
              <a:t>Під час засідань циклової комісії викладачі:</a:t>
            </a:r>
          </a:p>
          <a:p>
            <a:pPr>
              <a:buFont typeface="Wingdings" pitchFamily="2" charset="2"/>
              <a:buChar char="ü"/>
            </a:pPr>
            <a:r>
              <a:rPr lang="uk-UA" dirty="0" smtClean="0"/>
              <a:t> </a:t>
            </a:r>
            <a:r>
              <a:rPr lang="uk-UA" sz="2000" dirty="0" smtClean="0"/>
              <a:t>ділилися проблемами методичного забезпечення предметів до рівня сучасних вимог, упровадження сучасних педагогічних технологій;</a:t>
            </a:r>
          </a:p>
          <a:p>
            <a:pPr>
              <a:buFont typeface="Wingdings" pitchFamily="2" charset="2"/>
              <a:buChar char="ü"/>
            </a:pPr>
            <a:r>
              <a:rPr lang="uk-UA" sz="2000" dirty="0" smtClean="0"/>
              <a:t>обмінювалися досвідом роботи про використання методів оптимізації освітнього процесу в цілому і в умовах карантину зокрема, інформацією про методичні новини в ЗМІ  з предметів соціально – гуманітарного циклу;</a:t>
            </a:r>
          </a:p>
          <a:p>
            <a:pPr>
              <a:buFont typeface="Wingdings" pitchFamily="2" charset="2"/>
              <a:buChar char="ü"/>
            </a:pPr>
            <a:r>
              <a:rPr lang="uk-UA" sz="2000" dirty="0" smtClean="0"/>
              <a:t>обговорювали матеріали циклової комісії, норми створення навчально-методичної документації, індивідуальні методичні проблеми  викладачів, питання поповнення та удосконалення тестового контролю знань та </a:t>
            </a:r>
            <a:r>
              <a:rPr lang="uk-UA" sz="2000" dirty="0" err="1" smtClean="0"/>
              <a:t>відеосюжетів</a:t>
            </a:r>
            <a:r>
              <a:rPr lang="uk-UA" sz="2000" dirty="0" smtClean="0"/>
              <a:t>, відеофільмів для впровадження інформаційних технологій у педагогічний процес;</a:t>
            </a:r>
          </a:p>
          <a:p>
            <a:pPr>
              <a:buFont typeface="Wingdings" pitchFamily="2" charset="2"/>
              <a:buChar char="ü"/>
            </a:pPr>
            <a:r>
              <a:rPr lang="uk-UA" sz="2000" dirty="0" smtClean="0"/>
              <a:t>заслуховували методичні розробки занять, виховних годин, доповіді; </a:t>
            </a:r>
          </a:p>
          <a:p>
            <a:pPr>
              <a:buFont typeface="Wingdings" pitchFamily="2" charset="2"/>
              <a:buChar char="ü"/>
            </a:pPr>
            <a:r>
              <a:rPr lang="uk-UA" sz="2000" dirty="0" smtClean="0"/>
              <a:t>ділилися інформацією про результати сесій з предметів викладачів соціально-гуманітарного циклу тощо.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3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Вивчення досвіду:</a:t>
            </a:r>
          </a:p>
          <a:p>
            <a:pPr marL="0" indent="0" algn="just">
              <a:buNone/>
            </a:pPr>
            <a:r>
              <a:rPr lang="uk-UA" sz="4000" dirty="0" smtClean="0">
                <a:solidFill>
                  <a:srgbClr val="0000FF"/>
                </a:solidFill>
              </a:rPr>
              <a:t>1. Розпочато вивчення досвіду викладача англійської мови Вірстюк О.І. </a:t>
            </a:r>
          </a:p>
          <a:p>
            <a:pPr marL="0" indent="0" algn="ctr">
              <a:buNone/>
            </a:pPr>
            <a:r>
              <a:rPr lang="uk-UA" sz="4000" b="1" i="1" dirty="0" smtClean="0">
                <a:solidFill>
                  <a:srgbClr val="0000FF"/>
                </a:solidFill>
              </a:rPr>
              <a:t>«Розвиток креативних можливостей та комунікативної активності студентів на заняттях англійської мови»</a:t>
            </a:r>
            <a:endParaRPr lang="ru-RU" sz="4000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Вивчення досвіду:</a:t>
            </a:r>
          </a:p>
          <a:p>
            <a:pPr algn="just">
              <a:buNone/>
            </a:pPr>
            <a:r>
              <a:rPr lang="uk-UA" sz="4000" dirty="0" smtClean="0">
                <a:solidFill>
                  <a:srgbClr val="0000FF"/>
                </a:solidFill>
              </a:rPr>
              <a:t>2. Продовжено вивчення досвіду викладача географії, основ економічної теорії та філософії Малахової І.В.</a:t>
            </a:r>
            <a:r>
              <a:rPr lang="ru-RU" sz="4000" dirty="0" smtClean="0">
                <a:solidFill>
                  <a:srgbClr val="0000FF"/>
                </a:solidFill>
              </a:rPr>
              <a:t>   </a:t>
            </a:r>
          </a:p>
          <a:p>
            <a:pPr algn="ctr">
              <a:buNone/>
            </a:pPr>
            <a:r>
              <a:rPr lang="ru-RU" sz="4000" dirty="0" smtClean="0">
                <a:solidFill>
                  <a:srgbClr val="0000FF"/>
                </a:solidFill>
              </a:rPr>
              <a:t> </a:t>
            </a:r>
            <a:r>
              <a:rPr lang="uk-UA" sz="4000" b="1" i="1" dirty="0" smtClean="0">
                <a:solidFill>
                  <a:srgbClr val="0000FF"/>
                </a:solidFill>
              </a:rPr>
              <a:t>«Нетрадиційні методи навчання, що застосовуються під час вивчення соціально-гуманітарних дисциплін».</a:t>
            </a:r>
            <a:endParaRPr lang="ru-RU" sz="4000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4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Вивчення досвіду:</a:t>
            </a:r>
          </a:p>
          <a:p>
            <a:pPr algn="just">
              <a:buNone/>
            </a:pPr>
            <a:r>
              <a:rPr lang="uk-UA" sz="4000" dirty="0" smtClean="0">
                <a:solidFill>
                  <a:srgbClr val="0000FF"/>
                </a:solidFill>
              </a:rPr>
              <a:t>3. Відбулось узагальнення досвіду викладача англійської мови </a:t>
            </a:r>
            <a:r>
              <a:rPr lang="uk-UA" sz="4000" dirty="0" err="1" smtClean="0">
                <a:solidFill>
                  <a:srgbClr val="0000FF"/>
                </a:solidFill>
              </a:rPr>
              <a:t>Костюченка</a:t>
            </a:r>
            <a:r>
              <a:rPr lang="uk-UA" sz="4000" dirty="0" smtClean="0">
                <a:solidFill>
                  <a:srgbClr val="0000FF"/>
                </a:solidFill>
              </a:rPr>
              <a:t> С.М.</a:t>
            </a:r>
            <a:endParaRPr lang="ru-RU" sz="4000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ru-RU" sz="4000" dirty="0" smtClean="0">
                <a:solidFill>
                  <a:srgbClr val="0000FF"/>
                </a:solidFill>
              </a:rPr>
              <a:t> </a:t>
            </a:r>
            <a:r>
              <a:rPr lang="uk-UA" sz="4000" b="1" i="1" dirty="0" smtClean="0">
                <a:solidFill>
                  <a:srgbClr val="0000FF"/>
                </a:solidFill>
              </a:rPr>
              <a:t>«Інноваційні технології при вивченні англійської мови».</a:t>
            </a:r>
          </a:p>
          <a:p>
            <a:pPr algn="just">
              <a:buNone/>
            </a:pPr>
            <a:r>
              <a:rPr lang="uk-UA" sz="2800" b="1" i="1" dirty="0" smtClean="0">
                <a:solidFill>
                  <a:srgbClr val="0000FF"/>
                </a:solidFill>
              </a:rPr>
              <a:t>(Підсумки узагальнення досвіду слухали на педраді 29.05.23р.)</a:t>
            </a:r>
            <a:endParaRPr lang="ru-RU" sz="2800" dirty="0">
              <a:solidFill>
                <a:srgbClr val="0000FF"/>
              </a:solidFill>
            </a:endParaRPr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5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АТЕСТАЦІЯ ВИКЛАДАЧІВ ЦИКЛОВОЇ КОМІСІЇ</a:t>
            </a:r>
            <a:endParaRPr lang="ru-RU" sz="4000" dirty="0"/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2" y="3429000"/>
            <a:ext cx="2414072" cy="27829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96334" y="2132856"/>
            <a:ext cx="5492090" cy="2923877"/>
          </a:xfrm>
          <a:prstGeom prst="rect">
            <a:avLst/>
          </a:prstGeom>
          <a:gradFill>
            <a:gsLst>
              <a:gs pos="0">
                <a:srgbClr val="FF66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0000FF"/>
                </a:solidFill>
                <a:ea typeface="Times New Roman" pitchFamily="18" charset="0"/>
              </a:rPr>
              <a:t>Малахова І.В. </a:t>
            </a:r>
            <a:r>
              <a:rPr lang="uk-UA" sz="2800" b="1" i="1" dirty="0" smtClean="0">
                <a:solidFill>
                  <a:srgbClr val="0000FF"/>
                </a:solidFill>
                <a:ea typeface="Times New Roman" pitchFamily="18" charset="0"/>
              </a:rPr>
              <a:t>– на присвоєння вищої кваліфікаційної категорії</a:t>
            </a:r>
          </a:p>
          <a:p>
            <a:pPr algn="ctr"/>
            <a:r>
              <a:rPr lang="uk-UA" sz="3600" b="1" i="1" dirty="0" smtClean="0">
                <a:solidFill>
                  <a:srgbClr val="0000FF"/>
                </a:solidFill>
                <a:ea typeface="Times New Roman" pitchFamily="18" charset="0"/>
              </a:rPr>
              <a:t>Костюченко С.М. </a:t>
            </a:r>
            <a:r>
              <a:rPr lang="uk-UA" sz="2800" b="1" i="1" dirty="0" smtClean="0">
                <a:solidFill>
                  <a:srgbClr val="0000FF"/>
                </a:solidFill>
                <a:ea typeface="Times New Roman" pitchFamily="18" charset="0"/>
              </a:rPr>
              <a:t>– на підтвердження І кваліфікаційної категорії</a:t>
            </a:r>
          </a:p>
        </p:txBody>
      </p:sp>
    </p:spTree>
    <p:extLst>
      <p:ext uri="{BB962C8B-B14F-4D97-AF65-F5344CB8AC3E}">
        <p14:creationId xmlns:p14="http://schemas.microsoft.com/office/powerpoint/2010/main" val="5280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83819" y="564792"/>
            <a:ext cx="8280920" cy="5639156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uk-UA" sz="4000" dirty="0" smtClean="0">
                <a:solidFill>
                  <a:srgbClr val="0033CC"/>
                </a:solidFill>
                <a:latin typeface="Arial Black" pitchFamily="34" charset="0"/>
              </a:rPr>
              <a:t>            </a:t>
            </a:r>
          </a:p>
          <a:p>
            <a:pPr>
              <a:buNone/>
            </a:pPr>
            <a:endParaRPr lang="uk-UA" sz="4000" dirty="0">
              <a:solidFill>
                <a:srgbClr val="0033CC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uk-UA" sz="4000" dirty="0" smtClean="0">
                <a:solidFill>
                  <a:srgbClr val="0033CC"/>
                </a:solidFill>
                <a:latin typeface="Arial Black" pitchFamily="34" charset="0"/>
              </a:rPr>
              <a:t>			</a:t>
            </a:r>
          </a:p>
          <a:p>
            <a:pPr>
              <a:buNone/>
            </a:pPr>
            <a:endParaRPr lang="uk-UA" sz="4000" dirty="0">
              <a:solidFill>
                <a:srgbClr val="0033CC"/>
              </a:solidFill>
              <a:latin typeface="Arial Black" pitchFamily="34" charset="0"/>
            </a:endParaRPr>
          </a:p>
          <a:p>
            <a:pPr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uk-UA" sz="2800" dirty="0" smtClean="0">
                <a:solidFill>
                  <a:srgbClr val="0033CC"/>
                </a:solidFill>
                <a:latin typeface="Arial Black" pitchFamily="34" charset="0"/>
              </a:rPr>
              <a:t>			</a:t>
            </a:r>
            <a:endParaRPr lang="uk-UA" sz="2800" dirty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0" y="574091"/>
            <a:ext cx="2929224" cy="357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82" y="692696"/>
            <a:ext cx="4346034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84" y="1088740"/>
            <a:ext cx="5136279" cy="68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20374" y="1988840"/>
            <a:ext cx="320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14" y="1412776"/>
            <a:ext cx="5198749" cy="7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52" y="2352274"/>
            <a:ext cx="2935337" cy="387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3476615" y="828512"/>
            <a:ext cx="493768" cy="324036"/>
          </a:xfrm>
          <a:prstGeom prst="rightArrow">
            <a:avLst>
              <a:gd name="adj1" fmla="val 50000"/>
              <a:gd name="adj2" fmla="val 4689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885" y="2552700"/>
            <a:ext cx="1474787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1" y="4365104"/>
            <a:ext cx="452745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 rot="10800000">
            <a:off x="5156061" y="4473118"/>
            <a:ext cx="647891" cy="360040"/>
          </a:xfrm>
          <a:prstGeom prst="rightArrow">
            <a:avLst>
              <a:gd name="adj1" fmla="val 50000"/>
              <a:gd name="adj2" fmla="val 563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57192"/>
            <a:ext cx="482453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280920" cy="612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395536" y="620688"/>
            <a:ext cx="8331277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rgbClr val="FF0000"/>
                </a:solidFill>
                <a:latin typeface="Arial Black" pitchFamily="34" charset="0"/>
              </a:rPr>
              <a:t>Методрозробки занять</a:t>
            </a:r>
          </a:p>
          <a:p>
            <a:pPr algn="ctr">
              <a:buNone/>
            </a:pPr>
            <a:r>
              <a:rPr lang="uk-UA" sz="36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68761"/>
            <a:ext cx="784887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«</a:t>
            </a:r>
            <a:r>
              <a:rPr lang="ru-RU" sz="2000" dirty="0" err="1"/>
              <a:t>Ліки</a:t>
            </a:r>
            <a:r>
              <a:rPr lang="ru-RU" sz="2000" dirty="0"/>
              <a:t>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класифікація</a:t>
            </a:r>
            <a:r>
              <a:rPr lang="ru-RU" sz="2000" dirty="0"/>
              <a:t>. </a:t>
            </a:r>
            <a:r>
              <a:rPr lang="ru-RU" sz="2000" dirty="0" err="1"/>
              <a:t>Герундій</a:t>
            </a:r>
            <a:r>
              <a:rPr lang="ru-RU" sz="2000" dirty="0" smtClean="0"/>
              <a:t>». </a:t>
            </a:r>
            <a:r>
              <a:rPr lang="ru-RU" sz="2000" i="1" dirty="0" smtClean="0"/>
              <a:t>Костюченко С.М.</a:t>
            </a:r>
          </a:p>
          <a:p>
            <a:pPr marL="457200" indent="-457200">
              <a:buAutoNum type="arabicPeriod"/>
            </a:pPr>
            <a:r>
              <a:rPr lang="uk-UA" sz="2000" dirty="0"/>
              <a:t>«Ф. Кафка «Перевтілення». Життя і творчий шлях, характерні риси стилю </a:t>
            </a:r>
            <a:r>
              <a:rPr lang="uk-UA" sz="2000" dirty="0" err="1"/>
              <a:t>Ф.Кафки</a:t>
            </a:r>
            <a:r>
              <a:rPr lang="uk-UA" sz="2000" dirty="0"/>
              <a:t>. Зображення відчуження особистості в новелі «Перевтілення». Образ </a:t>
            </a:r>
            <a:r>
              <a:rPr lang="uk-UA" sz="2000" dirty="0" err="1"/>
              <a:t>Грегора</a:t>
            </a:r>
            <a:r>
              <a:rPr lang="uk-UA" sz="2000" dirty="0"/>
              <a:t> </a:t>
            </a:r>
            <a:r>
              <a:rPr lang="uk-UA" sz="2000" dirty="0" err="1"/>
              <a:t>Замзи</a:t>
            </a:r>
            <a:r>
              <a:rPr lang="uk-UA" sz="2000" dirty="0"/>
              <a:t>. Розкриття у творі світового буття як абсурдного</a:t>
            </a:r>
            <a:r>
              <a:rPr lang="uk-UA" sz="2000" dirty="0" smtClean="0"/>
              <a:t>». </a:t>
            </a:r>
            <a:r>
              <a:rPr lang="uk-UA" sz="2000" i="1" dirty="0" smtClean="0"/>
              <a:t>Базарна О.М.</a:t>
            </a:r>
          </a:p>
          <a:p>
            <a:pPr marL="457200" indent="-457200">
              <a:buFontTx/>
              <a:buAutoNum type="arabicPeriod"/>
            </a:pPr>
            <a:r>
              <a:rPr lang="uk-UA" sz="2000" dirty="0" smtClean="0"/>
              <a:t>З </a:t>
            </a:r>
            <a:r>
              <a:rPr lang="uk-UA" sz="2000" dirty="0"/>
              <a:t>правознавства за програмою «Громадянська освіта» «Стереотипи та упередження. Дискримінація. Толерантність. Конфлікти</a:t>
            </a:r>
            <a:r>
              <a:rPr lang="uk-UA" sz="2000" dirty="0" smtClean="0"/>
              <a:t>». </a:t>
            </a:r>
            <a:r>
              <a:rPr lang="uk-UA" sz="2000" i="1" dirty="0" smtClean="0"/>
              <a:t>Немеш О.М.</a:t>
            </a:r>
          </a:p>
          <a:p>
            <a:pPr marL="457200" lvl="0" indent="-457200">
              <a:buFontTx/>
              <a:buAutoNum type="arabicPeriod"/>
            </a:pPr>
            <a:r>
              <a:rPr lang="uk-UA" sz="2000" dirty="0" smtClean="0"/>
              <a:t>З </a:t>
            </a:r>
            <a:r>
              <a:rPr lang="uk-UA" sz="2000" dirty="0" err="1"/>
              <a:t>укр</a:t>
            </a:r>
            <a:r>
              <a:rPr lang="uk-UA" sz="2000" dirty="0"/>
              <a:t>. літератури «Іван Нечуй-Левицький. Життя і творчість письменника як новий імпульс української літератури. «Кайдашева сім’я» – соціально-побутова повість-хроніка. Сучасна (вічна) актуальність проблеми батьків і дітей. Колоритні людські характери в повісті». </a:t>
            </a:r>
            <a:r>
              <a:rPr lang="uk-UA" sz="2000" i="1" dirty="0" smtClean="0"/>
              <a:t>Гайван В.В.</a:t>
            </a:r>
          </a:p>
          <a:p>
            <a:pPr marL="457200" lvl="0" indent="-457200">
              <a:buFontTx/>
              <a:buAutoNum type="arabicPeriod"/>
            </a:pPr>
            <a:r>
              <a:rPr lang="uk-UA" sz="2000" dirty="0"/>
              <a:t>«Політична карта Африки</a:t>
            </a:r>
            <a:r>
              <a:rPr lang="uk-UA" sz="2000" dirty="0" smtClean="0"/>
              <a:t>». </a:t>
            </a:r>
            <a:r>
              <a:rPr lang="uk-UA" sz="2000" i="1" dirty="0" smtClean="0"/>
              <a:t>Малахова І.В.</a:t>
            </a:r>
          </a:p>
          <a:p>
            <a:pPr marL="457200" lvl="0" indent="-457200">
              <a:buFontTx/>
              <a:buAutoNum type="arabicPeriod"/>
            </a:pPr>
            <a:r>
              <a:rPr lang="uk-UA" sz="2000" dirty="0"/>
              <a:t>«Запис до лікаря</a:t>
            </a:r>
            <a:r>
              <a:rPr lang="uk-UA" sz="2000" dirty="0" smtClean="0"/>
              <a:t>». </a:t>
            </a:r>
            <a:r>
              <a:rPr lang="uk-UA" sz="2000" i="1" dirty="0" smtClean="0"/>
              <a:t>Вірстюк О.І. </a:t>
            </a:r>
            <a:endParaRPr lang="ru-RU" sz="2000" i="1" dirty="0"/>
          </a:p>
          <a:p>
            <a:pPr marL="457200" indent="-457200">
              <a:buFontTx/>
              <a:buAutoNum type="arabicPeriod"/>
            </a:pPr>
            <a:endParaRPr lang="ru-RU" sz="2000" dirty="0"/>
          </a:p>
          <a:p>
            <a:pPr marL="457200" indent="-457200">
              <a:buAutoNum type="arabicPeriod"/>
            </a:pP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99176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200" dirty="0">
                <a:solidFill>
                  <a:srgbClr val="FF0000"/>
                </a:solidFill>
                <a:latin typeface="Arial Black" pitchFamily="34" charset="0"/>
              </a:rPr>
              <a:t>Методрозробки </a:t>
            </a:r>
            <a:r>
              <a:rPr lang="uk-UA" sz="3200" dirty="0" smtClean="0">
                <a:solidFill>
                  <a:srgbClr val="FF0000"/>
                </a:solidFill>
                <a:latin typeface="Arial Black" pitchFamily="34" charset="0"/>
              </a:rPr>
              <a:t>виховних заходів</a:t>
            </a:r>
          </a:p>
          <a:p>
            <a:pPr marL="0" indent="0" algn="just">
              <a:buNone/>
            </a:pPr>
            <a:r>
              <a:rPr lang="uk-UA" sz="2400" dirty="0" smtClean="0"/>
              <a:t>1.</a:t>
            </a:r>
            <a:r>
              <a:rPr lang="uk-UA" sz="2400" dirty="0"/>
              <a:t> «Святкова їжа та приготування святкових страв</a:t>
            </a:r>
            <a:r>
              <a:rPr lang="uk-UA" sz="2400" dirty="0" smtClean="0"/>
              <a:t>». </a:t>
            </a:r>
            <a:r>
              <a:rPr lang="ru-RU" sz="2400" i="1" dirty="0"/>
              <a:t>Костюченко С.М.</a:t>
            </a:r>
          </a:p>
          <a:p>
            <a:pPr marL="0" lvl="0" indent="0" algn="just">
              <a:buNone/>
            </a:pPr>
            <a:r>
              <a:rPr lang="uk-UA" sz="2400" i="1" dirty="0" smtClean="0"/>
              <a:t>2. </a:t>
            </a:r>
            <a:r>
              <a:rPr lang="uk-UA" sz="2400" dirty="0"/>
              <a:t>«Художня література як джерело задоволення та ресурсу</a:t>
            </a:r>
            <a:r>
              <a:rPr lang="uk-UA" sz="2400" dirty="0" smtClean="0"/>
              <a:t>». </a:t>
            </a:r>
            <a:r>
              <a:rPr lang="uk-UA" sz="2400" i="1" dirty="0" smtClean="0"/>
              <a:t>Базарна О.М.</a:t>
            </a:r>
          </a:p>
          <a:p>
            <a:pPr marL="0" indent="0" algn="just">
              <a:buNone/>
            </a:pPr>
            <a:r>
              <a:rPr lang="uk-UA" sz="2400" i="1" dirty="0" smtClean="0"/>
              <a:t>3. </a:t>
            </a:r>
            <a:r>
              <a:rPr lang="uk-UA" sz="2400" dirty="0" smtClean="0"/>
              <a:t>До </a:t>
            </a:r>
            <a:r>
              <a:rPr lang="uk-UA" sz="2400" dirty="0"/>
              <a:t>Дня добровольця (14 березня) «Вони для нас виборюють життя</a:t>
            </a:r>
            <a:r>
              <a:rPr lang="uk-UA" sz="2400" dirty="0" smtClean="0"/>
              <a:t>». </a:t>
            </a:r>
            <a:r>
              <a:rPr lang="uk-UA" sz="2400" i="1" dirty="0" smtClean="0"/>
              <a:t>Немеш О.М.</a:t>
            </a:r>
          </a:p>
          <a:p>
            <a:pPr marL="0" lvl="0" indent="0" algn="just">
              <a:buNone/>
            </a:pPr>
            <a:r>
              <a:rPr lang="uk-UA" sz="2400" i="1" dirty="0" smtClean="0"/>
              <a:t>4. </a:t>
            </a:r>
            <a:r>
              <a:rPr lang="uk-UA" sz="2400" dirty="0"/>
              <a:t>Літературно-мистецька година до 110-річчя від дня народження Андрія Самійловича Малишка «Малишкова поезія – магія слова</a:t>
            </a:r>
            <a:r>
              <a:rPr lang="uk-UA" sz="2400" dirty="0" smtClean="0"/>
              <a:t>». </a:t>
            </a:r>
            <a:r>
              <a:rPr lang="uk-UA" sz="2400" i="1" dirty="0" smtClean="0"/>
              <a:t>Гайван В.В.</a:t>
            </a:r>
            <a:endParaRPr lang="ru-RU" sz="2400" i="1" dirty="0"/>
          </a:p>
          <a:p>
            <a:pPr marL="0" indent="0" algn="just">
              <a:buNone/>
            </a:pPr>
            <a:r>
              <a:rPr lang="uk-UA" sz="2400" i="1" dirty="0" smtClean="0"/>
              <a:t>5. </a:t>
            </a:r>
            <a:r>
              <a:rPr lang="uk-UA" sz="2400" dirty="0" smtClean="0"/>
              <a:t>До </a:t>
            </a:r>
            <a:r>
              <a:rPr lang="uk-UA" sz="2400" dirty="0"/>
              <a:t>Дня Європи «Цікаві факти про Європу та про Україну – європейську державу</a:t>
            </a:r>
            <a:r>
              <a:rPr lang="uk-UA" sz="2400" dirty="0" smtClean="0"/>
              <a:t>». </a:t>
            </a:r>
            <a:r>
              <a:rPr lang="uk-UA" sz="2400" i="1" dirty="0" smtClean="0"/>
              <a:t>Малахова І.В.</a:t>
            </a:r>
          </a:p>
          <a:p>
            <a:pPr marL="0" indent="0" algn="just">
              <a:buNone/>
            </a:pPr>
            <a:r>
              <a:rPr lang="uk-UA" sz="2400" i="1" dirty="0" smtClean="0"/>
              <a:t>6. </a:t>
            </a:r>
            <a:r>
              <a:rPr lang="uk-UA" sz="2400" dirty="0"/>
              <a:t>«Життя відомих людей Британії</a:t>
            </a:r>
            <a:r>
              <a:rPr lang="uk-UA" sz="2400" dirty="0" smtClean="0"/>
              <a:t>». </a:t>
            </a:r>
            <a:r>
              <a:rPr lang="uk-UA" sz="2400" i="1" dirty="0" smtClean="0"/>
              <a:t>Вірстюк О.І.</a:t>
            </a:r>
          </a:p>
          <a:p>
            <a:pPr marL="0" indent="0" algn="just">
              <a:buNone/>
            </a:pPr>
            <a:endParaRPr lang="uk-UA" sz="2400" i="1" dirty="0" smtClean="0"/>
          </a:p>
          <a:p>
            <a:pPr marL="0" indent="0" algn="just">
              <a:buNone/>
            </a:pPr>
            <a:endParaRPr lang="ru-RU" sz="2800" i="1" dirty="0"/>
          </a:p>
          <a:p>
            <a:pPr marL="0" lvl="0" indent="0" algn="just">
              <a:buNone/>
            </a:pPr>
            <a:endParaRPr lang="ru-RU" sz="2800" i="1" dirty="0"/>
          </a:p>
          <a:p>
            <a:pPr marL="0" indent="0" algn="just">
              <a:buNone/>
            </a:pPr>
            <a:endParaRPr lang="uk-UA" sz="3200" i="1" dirty="0" smtClean="0"/>
          </a:p>
          <a:p>
            <a:pPr marL="514350" indent="-514350" algn="just">
              <a:buAutoNum type="arabicPeriod"/>
            </a:pPr>
            <a:endParaRPr lang="uk-UA" sz="3200" i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9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dirty="0" smtClean="0">
                <a:solidFill>
                  <a:srgbClr val="FF0000"/>
                </a:solidFill>
                <a:latin typeface="Arial Black" pitchFamily="34" charset="0"/>
              </a:rPr>
              <a:t>Доповіді</a:t>
            </a:r>
          </a:p>
          <a:p>
            <a:pPr>
              <a:buNone/>
            </a:pPr>
            <a:r>
              <a:rPr lang="uk-UA" sz="2400" dirty="0" smtClean="0">
                <a:latin typeface="Arial Black" pitchFamily="34" charset="0"/>
              </a:rPr>
              <a:t> </a:t>
            </a:r>
            <a:r>
              <a:rPr lang="uk-UA" sz="2400" dirty="0" smtClean="0"/>
              <a:t>1.</a:t>
            </a:r>
            <a:r>
              <a:rPr lang="uk-UA" sz="2400" dirty="0" smtClean="0">
                <a:latin typeface="Arial Black" pitchFamily="34" charset="0"/>
              </a:rPr>
              <a:t> </a:t>
            </a:r>
            <a:r>
              <a:rPr lang="uk-UA" sz="2400" dirty="0" smtClean="0"/>
              <a:t>«Перспективи </a:t>
            </a:r>
            <a:r>
              <a:rPr lang="uk-UA" sz="2400" dirty="0"/>
              <a:t>вивчення іноземної мови</a:t>
            </a:r>
            <a:r>
              <a:rPr lang="uk-UA" sz="2400" dirty="0" smtClean="0"/>
              <a:t>». </a:t>
            </a:r>
            <a:r>
              <a:rPr lang="uk-UA" sz="2400" i="1" dirty="0" smtClean="0"/>
              <a:t>Костюченко С. М.</a:t>
            </a:r>
          </a:p>
          <a:p>
            <a:pPr lvl="0">
              <a:buNone/>
            </a:pPr>
            <a:r>
              <a:rPr lang="uk-UA" sz="2400" i="1" dirty="0" smtClean="0"/>
              <a:t> 2. </a:t>
            </a:r>
            <a:r>
              <a:rPr lang="uk-UA" sz="2400" dirty="0"/>
              <a:t>«Використання засобів інформаційних технологій на занятті зарубіжної літератури». </a:t>
            </a:r>
            <a:r>
              <a:rPr lang="uk-UA" sz="2400" i="1" dirty="0" smtClean="0"/>
              <a:t>Базарна О.М.</a:t>
            </a:r>
          </a:p>
          <a:p>
            <a:pPr lvl="0">
              <a:buNone/>
            </a:pPr>
            <a:r>
              <a:rPr lang="uk-UA" sz="2400" i="1" dirty="0" smtClean="0"/>
              <a:t> 3. </a:t>
            </a:r>
            <a:r>
              <a:rPr lang="uk-UA" sz="2400" dirty="0"/>
              <a:t>«Новітні технології навчання студентів на заняттях історії». </a:t>
            </a:r>
            <a:r>
              <a:rPr lang="uk-UA" sz="2400" i="1" dirty="0" smtClean="0"/>
              <a:t>Немеш О.М.</a:t>
            </a:r>
          </a:p>
          <a:p>
            <a:pPr>
              <a:buNone/>
            </a:pPr>
            <a:r>
              <a:rPr lang="uk-UA" sz="2400" i="1" dirty="0"/>
              <a:t> </a:t>
            </a:r>
            <a:r>
              <a:rPr lang="uk-UA" sz="2400" i="1" dirty="0" smtClean="0"/>
              <a:t>4. </a:t>
            </a:r>
            <a:r>
              <a:rPr lang="uk-UA" sz="2400" dirty="0"/>
              <a:t>«Засади морально-етичного виховання молоді під час вивчення творів письменників на заняттях української літератури». </a:t>
            </a:r>
            <a:r>
              <a:rPr lang="uk-UA" sz="2400" i="1" dirty="0" smtClean="0"/>
              <a:t>Гайван В.В.</a:t>
            </a:r>
          </a:p>
          <a:p>
            <a:pPr>
              <a:buNone/>
            </a:pPr>
            <a:r>
              <a:rPr lang="uk-UA" sz="2400" i="1" dirty="0"/>
              <a:t> </a:t>
            </a:r>
            <a:r>
              <a:rPr lang="uk-UA" sz="2400" i="1" dirty="0" smtClean="0"/>
              <a:t>5. </a:t>
            </a:r>
            <a:r>
              <a:rPr lang="uk-UA" sz="2400" dirty="0"/>
              <a:t>«Методика проведення та зміст елементів заняття</a:t>
            </a:r>
            <a:r>
              <a:rPr lang="uk-UA" sz="2400" dirty="0" smtClean="0"/>
              <a:t>». </a:t>
            </a:r>
            <a:r>
              <a:rPr lang="uk-UA" sz="2400" i="1" dirty="0" smtClean="0"/>
              <a:t>Малахова І.В.</a:t>
            </a:r>
          </a:p>
          <a:p>
            <a:pPr>
              <a:buNone/>
            </a:pPr>
            <a:r>
              <a:rPr lang="uk-UA" sz="2400" i="1" dirty="0"/>
              <a:t> </a:t>
            </a:r>
            <a:r>
              <a:rPr lang="uk-UA" sz="2400" i="1" dirty="0" smtClean="0"/>
              <a:t>6. </a:t>
            </a:r>
            <a:r>
              <a:rPr lang="uk-UA" sz="2400" dirty="0"/>
              <a:t>«Сучасне заняття з англійської мови</a:t>
            </a:r>
            <a:r>
              <a:rPr lang="uk-UA" sz="2400" dirty="0" smtClean="0"/>
              <a:t>». </a:t>
            </a:r>
            <a:r>
              <a:rPr lang="uk-UA" sz="2400" i="1" dirty="0" smtClean="0"/>
              <a:t>Вірстюк О.І. </a:t>
            </a:r>
            <a:endParaRPr lang="ru-RU" sz="2400" i="1" dirty="0"/>
          </a:p>
          <a:p>
            <a:pPr lvl="0">
              <a:buNone/>
            </a:pPr>
            <a:endParaRPr lang="uk-UA" sz="2400" i="1" dirty="0" smtClean="0"/>
          </a:p>
          <a:p>
            <a:pPr marL="0" indent="0" algn="ctr">
              <a:buNone/>
            </a:pPr>
            <a:endParaRPr lang="uk-UA" sz="2800" i="1" dirty="0" smtClean="0"/>
          </a:p>
          <a:p>
            <a:pPr marL="514350" indent="-514350" algn="ctr">
              <a:buAutoNum type="arabicPeriod"/>
            </a:pPr>
            <a:endParaRPr lang="ru-RU" sz="2800" i="1" dirty="0"/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6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908720"/>
            <a:ext cx="7272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/>
              </a:rPr>
              <a:t>Пошуково-дослідницька</a:t>
            </a:r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/>
              </a:rPr>
              <a:t> робота</a:t>
            </a:r>
          </a:p>
        </p:txBody>
      </p:sp>
      <p:pic>
        <p:nvPicPr>
          <p:cNvPr id="5" name="Picture 2" descr="Картинки по запросу предмет история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76872"/>
            <a:ext cx="4536504" cy="3307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6" descr="x_03b4f58a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9002" y="2476347"/>
            <a:ext cx="2808311" cy="2908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79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4000" dirty="0" smtClean="0"/>
              <a:t>	</a:t>
            </a:r>
            <a:r>
              <a:rPr lang="uk-UA" sz="2800" dirty="0" smtClean="0"/>
              <a:t>1. «Медицина </a:t>
            </a:r>
            <a:r>
              <a:rPr lang="uk-UA" sz="2800" dirty="0"/>
              <a:t>людства</a:t>
            </a:r>
            <a:r>
              <a:rPr lang="uk-UA" sz="2800" dirty="0" smtClean="0"/>
              <a:t>». </a:t>
            </a:r>
            <a:r>
              <a:rPr lang="uk-UA" sz="2800" i="1" dirty="0" smtClean="0"/>
              <a:t>Костюченко С.М.</a:t>
            </a:r>
            <a:endParaRPr lang="uk-UA" sz="3200" i="1" dirty="0" smtClean="0"/>
          </a:p>
          <a:p>
            <a:pPr>
              <a:buNone/>
            </a:pPr>
            <a:r>
              <a:rPr lang="uk-UA" sz="3600" i="1" dirty="0"/>
              <a:t>	</a:t>
            </a:r>
            <a:r>
              <a:rPr lang="uk-UA" sz="2800" i="1" dirty="0" smtClean="0"/>
              <a:t>2. </a:t>
            </a:r>
            <a:r>
              <a:rPr lang="uk-UA" sz="2800" dirty="0" smtClean="0"/>
              <a:t>Із </a:t>
            </a:r>
            <a:r>
              <a:rPr lang="uk-UA" sz="2800" dirty="0"/>
              <a:t>зарубіжної літератури «Щоденник емоцій читача», з культурології  «Багатство української культури</a:t>
            </a:r>
            <a:r>
              <a:rPr lang="uk-UA" sz="2800" dirty="0" smtClean="0"/>
              <a:t>». </a:t>
            </a:r>
            <a:r>
              <a:rPr lang="uk-UA" sz="2800" i="1" dirty="0" smtClean="0"/>
              <a:t>Базарна О.М.</a:t>
            </a:r>
          </a:p>
          <a:p>
            <a:pPr>
              <a:buNone/>
            </a:pPr>
            <a:r>
              <a:rPr lang="uk-UA" sz="2800" i="1" dirty="0"/>
              <a:t>	</a:t>
            </a:r>
            <a:r>
              <a:rPr lang="uk-UA" sz="2800" i="1" dirty="0" smtClean="0"/>
              <a:t>3. </a:t>
            </a:r>
            <a:r>
              <a:rPr lang="uk-UA" sz="2800" dirty="0"/>
              <a:t>«Соціальні проблеми сучасного суспільства».</a:t>
            </a:r>
            <a:endParaRPr lang="ru-RU" sz="2800" dirty="0"/>
          </a:p>
          <a:p>
            <a:pPr>
              <a:buNone/>
            </a:pPr>
            <a:r>
              <a:rPr lang="uk-UA" sz="2800" i="1" dirty="0" smtClean="0"/>
              <a:t>	Немеш О.М.</a:t>
            </a:r>
          </a:p>
          <a:p>
            <a:pPr>
              <a:buNone/>
            </a:pPr>
            <a:r>
              <a:rPr lang="uk-UA" sz="2800" i="1" dirty="0"/>
              <a:t>	</a:t>
            </a:r>
            <a:r>
              <a:rPr lang="uk-UA" sz="2800" i="1" dirty="0" smtClean="0"/>
              <a:t>4. </a:t>
            </a:r>
            <a:r>
              <a:rPr lang="uk-UA" sz="2800" dirty="0"/>
              <a:t>«Суржик у мовленні медиків</a:t>
            </a:r>
            <a:r>
              <a:rPr lang="uk-UA" sz="2800" dirty="0" smtClean="0"/>
              <a:t>». </a:t>
            </a:r>
            <a:r>
              <a:rPr lang="uk-UA" sz="2800" i="1" dirty="0" smtClean="0"/>
              <a:t>Гайван В.В.</a:t>
            </a:r>
          </a:p>
          <a:p>
            <a:pPr>
              <a:buNone/>
            </a:pPr>
            <a:r>
              <a:rPr lang="uk-UA" sz="2800" i="1" dirty="0"/>
              <a:t>	</a:t>
            </a:r>
            <a:r>
              <a:rPr lang="uk-UA" sz="2800" i="1" dirty="0" smtClean="0"/>
              <a:t>5. </a:t>
            </a:r>
            <a:r>
              <a:rPr lang="uk-UA" sz="2800" dirty="0"/>
              <a:t>«Як і чому змінюється клімат</a:t>
            </a:r>
            <a:r>
              <a:rPr lang="uk-UA" sz="2800" dirty="0" smtClean="0"/>
              <a:t>?». </a:t>
            </a:r>
          </a:p>
          <a:p>
            <a:pPr>
              <a:buNone/>
            </a:pPr>
            <a:r>
              <a:rPr lang="uk-UA" sz="2800" dirty="0" smtClean="0"/>
              <a:t>	</a:t>
            </a:r>
            <a:r>
              <a:rPr lang="uk-UA" sz="2800" i="1" dirty="0" smtClean="0"/>
              <a:t>Малахова І.В.</a:t>
            </a:r>
          </a:p>
          <a:p>
            <a:pPr>
              <a:buNone/>
            </a:pPr>
            <a:r>
              <a:rPr lang="uk-UA" sz="2800" i="1" dirty="0"/>
              <a:t>	</a:t>
            </a:r>
            <a:r>
              <a:rPr lang="uk-UA" sz="2800" i="1" dirty="0" smtClean="0"/>
              <a:t>6. </a:t>
            </a:r>
            <a:r>
              <a:rPr lang="uk-UA" sz="2800" dirty="0"/>
              <a:t>«Дислексія при вивченні іноземної мови</a:t>
            </a:r>
            <a:r>
              <a:rPr lang="uk-UA" sz="2800" dirty="0" smtClean="0"/>
              <a:t>». </a:t>
            </a:r>
            <a:r>
              <a:rPr lang="uk-UA" sz="2800" i="1" dirty="0" smtClean="0"/>
              <a:t>Вірстюк О.І.</a:t>
            </a:r>
            <a:endParaRPr lang="ru-RU" sz="2800" i="1" dirty="0"/>
          </a:p>
          <a:p>
            <a:pPr>
              <a:buNone/>
            </a:pPr>
            <a:endParaRPr lang="uk-UA" sz="3200" i="1" dirty="0" smtClean="0"/>
          </a:p>
          <a:p>
            <a:pPr algn="ctr">
              <a:buNone/>
            </a:pPr>
            <a:endParaRPr lang="uk-UA" sz="4000" i="1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7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785794"/>
            <a:ext cx="8064896" cy="300324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58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i="1" dirty="0" smtClean="0"/>
              <a:t> </a:t>
            </a:r>
            <a:r>
              <a:rPr lang="uk-UA" sz="2000" i="1" dirty="0" smtClean="0"/>
              <a:t>Цьогоріч у зв'язку з війною і періодичними карантинними заходами викладачі нашої комісії працювали у форматі змішаного навчання (онлайн та </a:t>
            </a:r>
            <a:r>
              <a:rPr lang="uk-UA" sz="2000" i="1" dirty="0" err="1" smtClean="0"/>
              <a:t>аудиторно</a:t>
            </a:r>
            <a:r>
              <a:rPr lang="uk-UA" sz="2000" i="1" dirty="0" smtClean="0"/>
              <a:t>). Для </a:t>
            </a:r>
            <a:r>
              <a:rPr lang="uk-UA" sz="2000" i="1" dirty="0" err="1" smtClean="0"/>
              <a:t>онлайнової</a:t>
            </a:r>
            <a:r>
              <a:rPr lang="uk-UA" sz="2000" i="1" dirty="0" smtClean="0"/>
              <a:t> частини змішаного навчання обирали як синхронний, так і асинхронний режим взаємодій. Педагоги по-різному виходили на зв’язок зі студентами: працювали у </a:t>
            </a:r>
            <a:r>
              <a:rPr lang="uk-UA" sz="2000" i="1" dirty="0" err="1" smtClean="0"/>
              <a:t>Вайбері</a:t>
            </a:r>
            <a:r>
              <a:rPr lang="uk-UA" sz="2000" i="1" dirty="0" smtClean="0"/>
              <a:t>, через електронну пошту, </a:t>
            </a:r>
            <a:r>
              <a:rPr lang="uk-UA" sz="2000" i="1" dirty="0" err="1" smtClean="0"/>
              <a:t>скайп</a:t>
            </a:r>
            <a:r>
              <a:rPr lang="uk-UA" sz="2000" i="1" dirty="0" smtClean="0"/>
              <a:t>, на різноманітних  платформах (</a:t>
            </a:r>
            <a:r>
              <a:rPr lang="en-US" sz="2000" i="1" dirty="0" smtClean="0"/>
              <a:t>Zoom</a:t>
            </a:r>
            <a:r>
              <a:rPr lang="uk-UA" sz="2000" i="1" dirty="0" smtClean="0"/>
              <a:t>, “На Урок”, </a:t>
            </a:r>
            <a:r>
              <a:rPr lang="uk-UA" sz="2000" i="1" dirty="0" err="1" smtClean="0"/>
              <a:t>Всеосвіта</a:t>
            </a:r>
            <a:r>
              <a:rPr lang="uk-UA" sz="2000" i="1" dirty="0" smtClean="0"/>
              <a:t>, </a:t>
            </a:r>
            <a:r>
              <a:rPr lang="en-US" sz="2000" i="1" dirty="0" smtClean="0"/>
              <a:t>Moodle</a:t>
            </a:r>
            <a:r>
              <a:rPr lang="uk-UA" sz="2000" i="1" dirty="0" smtClean="0"/>
              <a:t>, </a:t>
            </a:r>
            <a:r>
              <a:rPr lang="en-US" sz="2000" i="1" dirty="0" smtClean="0"/>
              <a:t>Google Meet </a:t>
            </a:r>
            <a:r>
              <a:rPr lang="uk-UA" sz="2000" i="1" dirty="0" smtClean="0"/>
              <a:t>тощо). </a:t>
            </a:r>
            <a:endParaRPr lang="uk-UA" sz="2800" i="1" dirty="0" smtClean="0"/>
          </a:p>
          <a:p>
            <a:pPr algn="just"/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933057"/>
            <a:ext cx="7848872" cy="13849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58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uk-UA" sz="2000" i="1" dirty="0" smtClean="0"/>
              <a:t> Під час змішаного навчання викладачі соціально-гуманітарних дисциплін постійно підвищували кваліфікацію під час </a:t>
            </a:r>
            <a:r>
              <a:rPr lang="uk-UA" sz="2000" i="1" dirty="0" err="1" smtClean="0"/>
              <a:t>вебінарів</a:t>
            </a:r>
            <a:r>
              <a:rPr lang="uk-UA" sz="2000" i="1" dirty="0" smtClean="0"/>
              <a:t>, брали участь у різноманітних </a:t>
            </a:r>
            <a:r>
              <a:rPr lang="uk-UA" sz="2000" i="1" dirty="0" err="1" smtClean="0"/>
              <a:t>проєктах</a:t>
            </a:r>
            <a:r>
              <a:rPr lang="uk-UA" sz="2000" i="1" dirty="0" smtClean="0"/>
              <a:t>,</a:t>
            </a:r>
            <a:r>
              <a:rPr lang="uk-UA" sz="2400" i="1" dirty="0" smtClean="0"/>
              <a:t> </a:t>
            </a:r>
            <a:r>
              <a:rPr lang="uk-UA" sz="2000" i="1" dirty="0" smtClean="0"/>
              <a:t>свідченням чого є отримані сертифікати учасників, дипломи.</a:t>
            </a:r>
            <a:endParaRPr lang="uk-UA" sz="24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0242" name="Picture 2" descr="E:\фото на ЗВІТ-презентацію 2023 р\IMG_20230322_083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3"/>
            <a:ext cx="4055071" cy="30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фото на ЗВІТ-презентацію 2023 р\IMG_20230322_0838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4" y="1176021"/>
            <a:ext cx="3931466" cy="29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85852" y="714356"/>
            <a:ext cx="6958556" cy="461665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chemeClr val="accent2">
                <a:satMod val="1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400" b="1" dirty="0" smtClean="0">
                <a:solidFill>
                  <a:srgbClr val="6600CC"/>
                </a:solidFill>
              </a:rPr>
              <a:t>Як ми проводили заняття…</a:t>
            </a:r>
            <a:endParaRPr lang="ru-RU" sz="3200" b="1" dirty="0">
              <a:solidFill>
                <a:srgbClr val="6600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43351" y="1268457"/>
            <a:ext cx="3312368" cy="19217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00FF"/>
                </a:solidFill>
              </a:rPr>
              <a:t>Відкрите заняття англійської мови </a:t>
            </a:r>
            <a:r>
              <a:rPr lang="uk-UA" b="1" dirty="0" err="1" smtClean="0">
                <a:solidFill>
                  <a:srgbClr val="0000FF"/>
                </a:solidFill>
              </a:rPr>
              <a:t>Костюченка</a:t>
            </a:r>
            <a:r>
              <a:rPr lang="uk-UA" b="1" dirty="0" smtClean="0">
                <a:solidFill>
                  <a:srgbClr val="0000FF"/>
                </a:solidFill>
              </a:rPr>
              <a:t> С.М. 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</a:rPr>
              <a:t>в групі 3 м/с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</a:rPr>
              <a:t>22.03.23 р.</a:t>
            </a:r>
            <a:endParaRPr lang="ru-RU" b="1" dirty="0">
              <a:solidFill>
                <a:srgbClr val="0000FF"/>
              </a:solidFill>
            </a:endParaRPr>
          </a:p>
        </p:txBody>
      </p:sp>
      <p:pic>
        <p:nvPicPr>
          <p:cNvPr id="10" name="Picture 4" descr="C:\Documents and Settings\Admin\Рабочий стол\Віта. Документи. Нова\фото\Базарна\1ф_мистецтво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44764"/>
            <a:ext cx="3936793" cy="221336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5" y="5949280"/>
            <a:ext cx="4037345" cy="55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FF"/>
                </a:solidFill>
              </a:rPr>
              <a:t>Базарна О.М. </a:t>
            </a:r>
          </a:p>
          <a:p>
            <a:pPr algn="ctr"/>
            <a:r>
              <a:rPr lang="uk-UA" dirty="0" err="1" smtClean="0">
                <a:solidFill>
                  <a:srgbClr val="0000FF"/>
                </a:solidFill>
              </a:rPr>
              <a:t>Зяняття</a:t>
            </a:r>
            <a:r>
              <a:rPr lang="uk-UA" dirty="0" smtClean="0">
                <a:solidFill>
                  <a:srgbClr val="0000FF"/>
                </a:solidFill>
              </a:rPr>
              <a:t> культурології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4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1266" name="Picture 2" descr="E:\фото на ЗВІТ-презентацію 2023 р\зображення_viber_2023-06-26_21-19-43-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6" y="548680"/>
            <a:ext cx="4488499" cy="3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фото на ЗВІТ-презентацію 2023 р\зображення_viber_2023-06-26_21-19-43-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24" y="548680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фото на ЗВІТ-презентацію 2023 р\зображення_viber_2023-06-26_21-19-44-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6" y="3267738"/>
            <a:ext cx="4352730" cy="32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фото на ЗВІТ-презентацію 2023 р\зображення_viber_2023-06-26_21-19-44-2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057" y="3346659"/>
            <a:ext cx="4148226" cy="31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2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400" dirty="0" smtClean="0">
                <a:solidFill>
                  <a:srgbClr val="0033CC"/>
                </a:solidFill>
                <a:latin typeface="Arial Black" pitchFamily="34" charset="0"/>
              </a:rPr>
              <a:t>Малахова І.В. Заняття географії – на Конотопській метеорологічній станції…</a:t>
            </a:r>
          </a:p>
        </p:txBody>
      </p:sp>
      <p:pic>
        <p:nvPicPr>
          <p:cNvPr id="12292" name="Picture 4" descr="E:\фото на ЗВІТ-презентацію 2023 р\зображення_viber_2023-07-03_15-02-29-8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4" y="1412776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фото на ЗВІТ-презентацію 2023 р\зображення_viber_2023-07-03_15-02-32-5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80928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8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68" y="692695"/>
            <a:ext cx="2664296" cy="3736283"/>
          </a:xfrm>
          <a:prstGeom prst="rect">
            <a:avLst/>
          </a:prstGeom>
          <a:noFill/>
          <a:ln w="19050">
            <a:solidFill>
              <a:srgbClr val="9900FF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294" t="10651"/>
          <a:stretch>
            <a:fillRect/>
          </a:stretch>
        </p:blipFill>
        <p:spPr bwMode="auto">
          <a:xfrm>
            <a:off x="5707836" y="2018189"/>
            <a:ext cx="2906505" cy="4262873"/>
          </a:xfrm>
          <a:prstGeom prst="rect">
            <a:avLst/>
          </a:prstGeom>
          <a:ln w="19050">
            <a:solidFill>
              <a:schemeClr val="accent3">
                <a:lumMod val="75000"/>
                <a:alpha val="74000"/>
              </a:schemeClr>
            </a:solidFill>
          </a:ln>
          <a:effectLst>
            <a:softEdge rad="112500"/>
          </a:effectLst>
        </p:spPr>
      </p:pic>
      <p:pic>
        <p:nvPicPr>
          <p:cNvPr id="6" name="Picture 2" descr="Картинки по запросу зарубежная литерату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171" y="2554969"/>
            <a:ext cx="2520280" cy="143197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91880" y="764704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МАЛАХОВА ІРИНА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ВОЛОДИМИРІВНА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144179" y="881431"/>
            <a:ext cx="360040" cy="2473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03849" y="1196752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solidFill>
                  <a:srgbClr val="FF0000"/>
                </a:solidFill>
              </a:rPr>
              <a:t>Викладач географії, основ економічної теорії та філософії вищої кваліфікаційної категорії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5357411" y="4797152"/>
            <a:ext cx="360040" cy="24738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468768" y="4564869"/>
            <a:ext cx="488864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БАЗАРНА </a:t>
            </a:r>
            <a:endParaRPr lang="ru-RU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ОЛЕНА МИКОЛАЇВНА</a:t>
            </a:r>
            <a:r>
              <a:rPr lang="ru-RU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зарубіжної </a:t>
            </a: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літератури, культурології першої </a:t>
            </a: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кваліфікаційної категорії</a:t>
            </a:r>
            <a:endParaRPr lang="uk-UA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dirty="0" smtClean="0">
                <a:solidFill>
                  <a:srgbClr val="0033CC"/>
                </a:solidFill>
                <a:latin typeface="Arial Black" pitchFamily="34" charset="0"/>
              </a:rPr>
              <a:t>     </a:t>
            </a:r>
          </a:p>
        </p:txBody>
      </p:sp>
      <p:pic>
        <p:nvPicPr>
          <p:cNvPr id="13314" name="Picture 2" descr="E:\фото на ЗВІТ-презентацію 2023 р\зображення_viber_2023-07-03_15-05-42-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фото на ЗВІТ-презентацію 2023 р\зображення_viber_2023-07-03_15-02-35-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7871"/>
            <a:ext cx="4375711" cy="328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61536" y="908720"/>
            <a:ext cx="3312368" cy="19217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</a:rPr>
              <a:t>… та в укритті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13316" name="Picture 4" descr="E:\фото на ЗВІТ-презентацію 2023 р\зображення_viber_2023-07-03_15-02-38-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92107"/>
            <a:ext cx="3737035" cy="280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1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4338" name="Picture 2" descr="E:\фото на ЗВІТ-презентацію 2023 р\зображення_viber_2023-07-03_14-18-11-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0" y="620688"/>
            <a:ext cx="3988644" cy="29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фото на ЗВІТ-презентацію 2023 р\зображення_viber_2023-07-03_14-18-11-7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44534"/>
            <a:ext cx="421246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фото на ЗВІТ-презентацію 2023 р\зображення_viber_2023-07-03_14-18-12-1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9"/>
          <a:stretch/>
        </p:blipFill>
        <p:spPr bwMode="auto">
          <a:xfrm>
            <a:off x="439340" y="3599340"/>
            <a:ext cx="4132660" cy="269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427984" y="644534"/>
            <a:ext cx="4212468" cy="1754650"/>
          </a:xfrm>
          <a:prstGeom prst="roundRect">
            <a:avLst/>
          </a:prstGeom>
          <a:solidFill>
            <a:srgbClr val="E8D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00FF"/>
                </a:solidFill>
              </a:rPr>
              <a:t>Немеш О.М.</a:t>
            </a:r>
            <a:endParaRPr lang="ru-RU" sz="2000" b="1" dirty="0">
              <a:solidFill>
                <a:srgbClr val="0000FF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Заняття історії до Дня пам'яті жертв Голокосту (Бабин Яр)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323528" y="561327"/>
            <a:ext cx="8143932" cy="5675985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5362" name="Picture 2" descr="E:\фото на ЗВІТ-презентацію 2023 р\зображення_viber_2023-07-03_14-25-56-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7"/>
            <a:ext cx="4731265" cy="35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692696"/>
            <a:ext cx="4392489" cy="2088232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00FF"/>
                </a:solidFill>
              </a:rPr>
              <a:t>Немеш О.М.</a:t>
            </a:r>
            <a:endParaRPr lang="ru-RU" sz="2000" b="1" dirty="0">
              <a:solidFill>
                <a:srgbClr val="0000FF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Бібліотека нашого коледжу. Гра з національно-патріотичного виховання молоді «Подорожуємо Сумщиною» для перших курсів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15363" name="Picture 3" descr="E:\фото на ЗВІТ-презентацію 2023 р\зображення_viber_2023-07-03_14-25-56-7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72" y="561327"/>
            <a:ext cx="3886104" cy="2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фото на ЗВІТ-презентацію 2023 р\зображення_viber_2023-07-03_14-25-56-8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71" y="3414798"/>
            <a:ext cx="3886105" cy="2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3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6386" name="Picture 2" descr="E:\фото на ЗВІТ-презентацію 2023 р\зображення_viber_2023-06-26_21-34-52-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28" y="764704"/>
            <a:ext cx="5120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фото на ЗВІТ-презентацію 2023 р\зображення_viber_2023-06-26_21-34-52-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45024"/>
            <a:ext cx="5746879" cy="25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5" y="764704"/>
            <a:ext cx="2873437" cy="2808312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Костюченко С.М. 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Заняття англійської мови в </a:t>
            </a:r>
            <a:r>
              <a:rPr lang="en-US" sz="2000" b="1" dirty="0" smtClean="0">
                <a:solidFill>
                  <a:srgbClr val="0000FF"/>
                </a:solidFill>
              </a:rPr>
              <a:t>Google Meet </a:t>
            </a:r>
            <a:r>
              <a:rPr lang="uk-UA" sz="2000" b="1" dirty="0" smtClean="0">
                <a:solidFill>
                  <a:srgbClr val="0000FF"/>
                </a:solidFill>
              </a:rPr>
              <a:t>(групи 3ф, 2м/с)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7410" name="Picture 2" descr="E:\фото на ЗВІТ-презентацію 2023 р\IMG_20220928_114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6" y="599418"/>
            <a:ext cx="4104456" cy="326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39552" y="4005064"/>
            <a:ext cx="3600400" cy="2088232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Гайван В.В. 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Заняття української літератури. Сценки з «Кайдашевої сім'ї»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17411" name="Picture 3" descr="E:\фото на ЗВІТ-презентацію 2023 р\IMG_20221005_1111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8"/>
          <a:stretch/>
        </p:blipFill>
        <p:spPr bwMode="auto">
          <a:xfrm>
            <a:off x="4355975" y="599418"/>
            <a:ext cx="4405637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3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5" y="642918"/>
            <a:ext cx="8333035" cy="5652900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134" y="764704"/>
            <a:ext cx="3534164" cy="1800200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Гайван В.В. 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Заняття української мови. «Етикет по телефону». Моделюємо ситуації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18435" name="Picture 3" descr="E:\фото на ЗВІТ-презентацію 2023 р\IMG_20230118_090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4405655" cy="330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E:\фото на ЗВІТ-презентацію 2023 р\IMG_20230124_1126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t="15313" r="-5656"/>
          <a:stretch/>
        </p:blipFill>
        <p:spPr bwMode="auto">
          <a:xfrm>
            <a:off x="323528" y="2780928"/>
            <a:ext cx="5112568" cy="35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75852" cy="5738410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9458" name="Picture 2" descr="E:\фото на ЗВІТ-презентацію 2023 р\Знімок екрана (64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5"/>
            <a:ext cx="4536504" cy="36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фото на ЗВІТ-презентацію 2023 р\Знімок екрана (6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50050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076056" y="739568"/>
            <a:ext cx="3462156" cy="1800200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Гайван В.В. 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Заняття в </a:t>
            </a:r>
            <a:r>
              <a:rPr lang="en-US" sz="2000" b="1" dirty="0" smtClean="0">
                <a:solidFill>
                  <a:srgbClr val="0000FF"/>
                </a:solidFill>
              </a:rPr>
              <a:t>Zoom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7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20482" name="Picture 2" descr="E:\фото на ЗВІТ-презентацію 2023 р\Знімок екрана (8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513056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E:\фото на ЗВІТ-презентацію 2023 р\Знімок екрана (8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11563"/>
            <a:ext cx="3672408" cy="293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:\фото на ЗВІТ-презентацію 2023 р\Знімок екрана (8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268" y="636651"/>
            <a:ext cx="3343639" cy="26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11560" y="4720695"/>
            <a:ext cx="4104456" cy="1528794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Гайван В.В. 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Заняття в </a:t>
            </a:r>
            <a:r>
              <a:rPr lang="en-US" sz="2000" b="1" dirty="0" smtClean="0">
                <a:solidFill>
                  <a:srgbClr val="0000FF"/>
                </a:solidFill>
              </a:rPr>
              <a:t>Zoom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49689" y="596447"/>
            <a:ext cx="8341448" cy="561662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21506" name="Picture 2" descr="E:\фото на ЗВІТ-презентацію 2023 р\IMG_20230328_150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17619"/>
            <a:ext cx="2772876" cy="36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фото на ЗВІТ-презентацію 2023 р\IMG_20230328_1554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/>
          <a:stretch/>
        </p:blipFill>
        <p:spPr bwMode="auto">
          <a:xfrm>
            <a:off x="4277416" y="3434660"/>
            <a:ext cx="4536504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 на ЗВІТ-презентацію 2023 р\IMG_20230328_152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43596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о на ЗВІТ-презентацію 2023 р\IMG_20230328_1548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5"/>
          <a:stretch/>
        </p:blipFill>
        <p:spPr bwMode="auto">
          <a:xfrm>
            <a:off x="3720567" y="617619"/>
            <a:ext cx="5105264" cy="28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3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2050" name="Picture 2" descr="E:\фото на ЗВІТ-презентацію 2023 р\IMG_20230508_130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18" y="1700808"/>
            <a:ext cx="3377766" cy="450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о на ЗВІТ-презентацію 2023 р\IMG_20230508_130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05113"/>
            <a:ext cx="3312966" cy="44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81947" y="739568"/>
            <a:ext cx="4104455" cy="889232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Гайван В.В. 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Проходимо тести на онлайн-порталі «На Урок»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67544" y="553078"/>
            <a:ext cx="8247860" cy="5662319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1"/>
          <a:stretch/>
        </p:blipFill>
        <p:spPr bwMode="auto">
          <a:xfrm>
            <a:off x="499545" y="2818638"/>
            <a:ext cx="2593637" cy="339675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01" y="2527634"/>
            <a:ext cx="2725737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14" y="553078"/>
            <a:ext cx="3724550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53078"/>
            <a:ext cx="37444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</a:rPr>
              <a:t>Костюченко </a:t>
            </a:r>
          </a:p>
          <a:p>
            <a:pPr algn="ctr"/>
            <a:r>
              <a:rPr lang="uk-UA" sz="2800" b="1" dirty="0" smtClean="0">
                <a:solidFill>
                  <a:srgbClr val="0000FF"/>
                </a:solidFill>
              </a:rPr>
              <a:t>Сергій </a:t>
            </a:r>
          </a:p>
          <a:p>
            <a:pPr algn="ctr"/>
            <a:r>
              <a:rPr lang="uk-UA" sz="2800" b="1" dirty="0" smtClean="0">
                <a:solidFill>
                  <a:srgbClr val="0000FF"/>
                </a:solidFill>
              </a:rPr>
              <a:t>Михайлович</a:t>
            </a:r>
          </a:p>
          <a:p>
            <a:pPr algn="ctr"/>
            <a:r>
              <a:rPr lang="uk-UA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</a:t>
            </a:r>
            <a:r>
              <a:rPr lang="uk-UA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англійської мови   </a:t>
            </a:r>
          </a:p>
          <a:p>
            <a:pPr algn="ctr"/>
            <a:r>
              <a:rPr lang="uk-UA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першої кваліфікаційної категорії</a:t>
            </a:r>
          </a:p>
          <a:p>
            <a:pPr algn="ctr"/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799" y="3501008"/>
            <a:ext cx="25177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5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3075" name="Picture 3" descr="E:\фото на ЗВІТ-презентацію 2023 р\IMG_20230509_141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692695"/>
            <a:ext cx="4578676" cy="343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фото на ЗВІТ-презентацію 2023 р\IMG_20230509_141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204865"/>
            <a:ext cx="5472607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4099" name="Picture 3" descr="E:\фото на ЗВІТ-презентацію 2023 р\зображення_viber_2023-07-03_15-21-40-7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85"/>
          <a:stretch/>
        </p:blipFill>
        <p:spPr bwMode="auto">
          <a:xfrm>
            <a:off x="3779912" y="3131867"/>
            <a:ext cx="4801404" cy="308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фото на ЗВІТ-презентацію 2023 р\зображення_viber_2023-07-03_15-22-07-6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42"/>
          <a:stretch/>
        </p:blipFill>
        <p:spPr bwMode="auto">
          <a:xfrm>
            <a:off x="467504" y="657234"/>
            <a:ext cx="380003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908720"/>
            <a:ext cx="3096344" cy="1944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Підвищуємо кваліфікацію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1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6" name="Picture 5" descr="E:\фото на ЗВІТ-презентацію 2023 р\зображення_viber_2023-07-03_15-58-03-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5" y="631205"/>
            <a:ext cx="4464496" cy="31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фото на ЗВІТ-презентацію 2023 р\зображення_viber_2023-07-03_15-11-03-6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2128" r="6083" b="3284"/>
          <a:stretch/>
        </p:blipFill>
        <p:spPr bwMode="auto">
          <a:xfrm rot="16200000">
            <a:off x="4855972" y="2518085"/>
            <a:ext cx="3097164" cy="438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4005064"/>
            <a:ext cx="3096344" cy="1944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Підвищуємо кваліфікацію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3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84784"/>
            <a:ext cx="7848872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3399"/>
                </a:solidFill>
              </a:rPr>
              <a:t>Участь у І </a:t>
            </a:r>
            <a:r>
              <a:rPr lang="ru-RU" b="1" dirty="0" err="1" smtClean="0">
                <a:solidFill>
                  <a:srgbClr val="003399"/>
                </a:solidFill>
              </a:rPr>
              <a:t>етапі</a:t>
            </a:r>
            <a:r>
              <a:rPr lang="ru-RU" b="1" dirty="0" smtClean="0">
                <a:solidFill>
                  <a:srgbClr val="003399"/>
                </a:solidFill>
              </a:rPr>
              <a:t> ХХІІІ </a:t>
            </a:r>
            <a:r>
              <a:rPr lang="ru-RU" b="1" dirty="0" err="1" smtClean="0">
                <a:solidFill>
                  <a:srgbClr val="003399"/>
                </a:solidFill>
              </a:rPr>
              <a:t>Міжнародного</a:t>
            </a:r>
            <a:r>
              <a:rPr lang="ru-RU" b="1" dirty="0" smtClean="0">
                <a:solidFill>
                  <a:srgbClr val="003399"/>
                </a:solidFill>
              </a:rPr>
              <a:t> конкурсу з </a:t>
            </a:r>
            <a:r>
              <a:rPr lang="ru-RU" b="1" dirty="0" err="1" smtClean="0">
                <a:solidFill>
                  <a:srgbClr val="003399"/>
                </a:solidFill>
              </a:rPr>
              <a:t>української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мови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імені</a:t>
            </a:r>
            <a:r>
              <a:rPr lang="ru-RU" b="1" dirty="0" smtClean="0">
                <a:solidFill>
                  <a:srgbClr val="003399"/>
                </a:solidFill>
              </a:rPr>
              <a:t> Петра </a:t>
            </a:r>
            <a:r>
              <a:rPr lang="ru-RU" b="1" dirty="0" err="1" smtClean="0">
                <a:solidFill>
                  <a:srgbClr val="003399"/>
                </a:solidFill>
              </a:rPr>
              <a:t>Яцика</a:t>
            </a:r>
            <a:r>
              <a:rPr lang="ru-RU" b="1" dirty="0" smtClean="0">
                <a:solidFill>
                  <a:srgbClr val="003399"/>
                </a:solidFill>
              </a:rPr>
              <a:t> і </a:t>
            </a:r>
            <a:r>
              <a:rPr lang="ru-RU" b="1" dirty="0" err="1" smtClean="0">
                <a:solidFill>
                  <a:srgbClr val="003399"/>
                </a:solidFill>
              </a:rPr>
              <a:t>І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етапі</a:t>
            </a:r>
            <a:r>
              <a:rPr lang="ru-RU" b="1" dirty="0" smtClean="0">
                <a:solidFill>
                  <a:srgbClr val="003399"/>
                </a:solidFill>
              </a:rPr>
              <a:t> ХІІІ </a:t>
            </a:r>
            <a:r>
              <a:rPr lang="ru-RU" b="1" dirty="0" err="1" smtClean="0">
                <a:solidFill>
                  <a:srgbClr val="003399"/>
                </a:solidFill>
              </a:rPr>
              <a:t>Міжнародного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мовно-літературного</a:t>
            </a:r>
            <a:r>
              <a:rPr lang="ru-RU" b="1" dirty="0" smtClean="0">
                <a:solidFill>
                  <a:srgbClr val="003399"/>
                </a:solidFill>
              </a:rPr>
              <a:t> конкурсу </a:t>
            </a:r>
            <a:r>
              <a:rPr lang="ru-RU" b="1" dirty="0" err="1" smtClean="0">
                <a:solidFill>
                  <a:srgbClr val="003399"/>
                </a:solidFill>
              </a:rPr>
              <a:t>учнівської</a:t>
            </a:r>
            <a:r>
              <a:rPr lang="ru-RU" b="1" dirty="0" smtClean="0">
                <a:solidFill>
                  <a:srgbClr val="003399"/>
                </a:solidFill>
              </a:rPr>
              <a:t> та </a:t>
            </a:r>
            <a:r>
              <a:rPr lang="ru-RU" b="1" dirty="0" err="1" smtClean="0">
                <a:solidFill>
                  <a:srgbClr val="003399"/>
                </a:solidFill>
              </a:rPr>
              <a:t>студентської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молоді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імені</a:t>
            </a:r>
            <a:r>
              <a:rPr lang="ru-RU" b="1" dirty="0" smtClean="0">
                <a:solidFill>
                  <a:srgbClr val="003399"/>
                </a:solidFill>
              </a:rPr>
              <a:t> Тараса </a:t>
            </a:r>
            <a:r>
              <a:rPr lang="ru-RU" b="1" dirty="0" err="1" smtClean="0">
                <a:solidFill>
                  <a:srgbClr val="003399"/>
                </a:solidFill>
              </a:rPr>
              <a:t>Шевченка</a:t>
            </a:r>
            <a:r>
              <a:rPr lang="uk-UA" b="1" dirty="0" smtClean="0">
                <a:solidFill>
                  <a:srgbClr val="003399"/>
                </a:solidFill>
              </a:rPr>
              <a:t>        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739568"/>
            <a:ext cx="8064895" cy="745216"/>
          </a:xfrm>
          <a:prstGeom prst="roundRect">
            <a:avLst/>
          </a:prstGeom>
          <a:gradFill>
            <a:gsLst>
              <a:gs pos="70000">
                <a:srgbClr val="FFFF00"/>
              </a:gs>
              <a:gs pos="39999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Робота з обдарованою і талановитою молоддю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E:\фото на ЗВІТ-презентацію 2023 р\IMG_20221114_152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68031"/>
            <a:ext cx="3924436" cy="294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о на ЗВІТ-презентацію 2023 р\IMG_20221114_163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08114"/>
            <a:ext cx="2869668" cy="38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9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7170" name="Picture 2" descr="E:\фото на ЗВІТ-презентацію 2023 р\IMG_20221114_163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5728"/>
            <a:ext cx="2988900" cy="39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фото на ЗВІТ-презентацію 2023 р\IMG_20221114_16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8680"/>
            <a:ext cx="3031686" cy="404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фото на ЗВІТ-презентацію 2023 р\IMG_20221114_1606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/>
          <a:stretch/>
        </p:blipFill>
        <p:spPr bwMode="auto">
          <a:xfrm>
            <a:off x="2919491" y="3460954"/>
            <a:ext cx="4176464" cy="28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525191" y="764704"/>
            <a:ext cx="1979652" cy="2641409"/>
          </a:xfrm>
          <a:prstGeom prst="roundRect">
            <a:avLst/>
          </a:prstGeom>
          <a:solidFill>
            <a:srgbClr val="E8D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І етап конкурсів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1266" name="Picture 2" descr="E:\фото на ЗВІТ-презентацію 2023 р\IMG_20221222_100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096344" cy="412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фото на ЗВІТ-презентацію 2023 р\IMG_20221222_100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97299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671900" y="692696"/>
            <a:ext cx="1800200" cy="1656185"/>
          </a:xfrm>
          <a:prstGeom prst="roundRect">
            <a:avLst/>
          </a:prstGeom>
          <a:solidFill>
            <a:srgbClr val="E8D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ІІ етап конкурсів</a:t>
            </a:r>
            <a:endParaRPr lang="ru-RU" sz="2000" b="1" dirty="0">
              <a:solidFill>
                <a:srgbClr val="0000FF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9592" y="1031899"/>
            <a:ext cx="2304256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FF"/>
                </a:solidFill>
              </a:rPr>
              <a:t>Лях Дарина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00192" y="862110"/>
            <a:ext cx="2016224" cy="9144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rgbClr val="0000FF"/>
                </a:solidFill>
              </a:rPr>
              <a:t>Амеліна</a:t>
            </a:r>
            <a:r>
              <a:rPr lang="uk-UA" dirty="0" smtClean="0">
                <a:solidFill>
                  <a:srgbClr val="0000FF"/>
                </a:solidFill>
              </a:rPr>
              <a:t> Олександра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1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19872" y="769865"/>
            <a:ext cx="1656184" cy="1944217"/>
          </a:xfrm>
          <a:prstGeom prst="roundRect">
            <a:avLst/>
          </a:prstGeom>
          <a:solidFill>
            <a:srgbClr val="E8D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ІІ етап конкурсів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6" name="Picture 2" descr="E:\фото на ЗВІТ-презентацію 2023 р\IMG_20221222_133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392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11560" y="1268760"/>
            <a:ext cx="2592288" cy="9361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0000FF"/>
                </a:solidFill>
              </a:rPr>
              <a:t>Сніжко Єлизавета, Лях Дарина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3314" name="Picture 2" descr="E:\фото на ЗВІТ-презентацію 2023 р\IMG_20221222_1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51" y="620859"/>
            <a:ext cx="3393597" cy="254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фото на ЗВІТ-презентацію 2023 р\IMG_20221222_134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76" y="3166056"/>
            <a:ext cx="4084672" cy="306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7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2292" name="Picture 4" descr="E:\фото на ЗВІТ-презентацію 2023 р\IMG_30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r="15617"/>
          <a:stretch/>
        </p:blipFill>
        <p:spPr bwMode="auto">
          <a:xfrm rot="16200000">
            <a:off x="2843810" y="836712"/>
            <a:ext cx="3168352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Фото з 1.09.2022р-02.07.23р\IMG_20230204_125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792" y="2228283"/>
            <a:ext cx="2842402" cy="399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Фото з 1.09.2022р-02.07.23р\IMG_20230204_08443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1639"/>
            <a:ext cx="2808312" cy="386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347864" y="3804227"/>
            <a:ext cx="2285969" cy="2415247"/>
          </a:xfrm>
          <a:prstGeom prst="roundRect">
            <a:avLst/>
          </a:prstGeom>
          <a:solidFill>
            <a:srgbClr val="E8D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Фінальний етап конкурсу імені </a:t>
            </a: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Т. Г. Шевченка</a:t>
            </a:r>
            <a:endParaRPr lang="ru-RU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5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10242" name="Picture 2" descr="E:\фото на ЗВІТ-презентацію 2023 р\зображення_viber_2022-11-09_15-20-31-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5" y="671145"/>
            <a:ext cx="3101582" cy="550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7904" y="980728"/>
            <a:ext cx="4608512" cy="120032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400" b="1" dirty="0" smtClean="0">
                <a:solidFill>
                  <a:srgbClr val="003399"/>
                </a:solidFill>
              </a:rPr>
              <a:t>Радіодиктант національної </a:t>
            </a:r>
            <a:r>
              <a:rPr lang="uk-UA" sz="2400" b="1" dirty="0" smtClean="0">
                <a:solidFill>
                  <a:srgbClr val="003399"/>
                </a:solidFill>
              </a:rPr>
              <a:t>єдності </a:t>
            </a:r>
            <a:r>
              <a:rPr lang="uk-UA" sz="2400" b="1" smtClean="0">
                <a:solidFill>
                  <a:srgbClr val="003399"/>
                </a:solidFill>
              </a:rPr>
              <a:t>пишемо разом</a:t>
            </a:r>
            <a:r>
              <a:rPr lang="uk-UA" sz="2400" b="1" smtClean="0">
                <a:solidFill>
                  <a:srgbClr val="003399"/>
                </a:solidFill>
              </a:rPr>
              <a:t> з 3 м/с (09.11.2022 р.)</a:t>
            </a:r>
            <a:endParaRPr lang="uk-UA" sz="2400" b="1" dirty="0" smtClean="0">
              <a:solidFill>
                <a:srgbClr val="003399"/>
              </a:solidFill>
            </a:endParaRPr>
          </a:p>
        </p:txBody>
      </p:sp>
      <p:pic>
        <p:nvPicPr>
          <p:cNvPr id="1026" name="Picture 2" descr="C:\Users\my comp\Downloads\IMG_20221109_110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77" y="2377878"/>
            <a:ext cx="5068096" cy="380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0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500034" y="500042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en-US" sz="4000" dirty="0" smtClean="0">
                <a:solidFill>
                  <a:srgbClr val="0033CC"/>
                </a:solidFill>
                <a:latin typeface="Arial Black" pitchFamily="34" charset="0"/>
              </a:rPr>
              <a:t> </a:t>
            </a: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4429132"/>
            <a:ext cx="57864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</a:t>
            </a:r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</a:t>
            </a:r>
            <a:r>
              <a:rPr lang="ru-RU" sz="5400" b="1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r>
              <a:rPr lang="ru-RU" sz="5400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38" name="Picture 2" descr="C:\Users\my comp\Pictures\Saved Pictures\80e9d85316f0d4a35db2bb173b8a1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1"/>
            <a:ext cx="22479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y comp\Pictures\Saved Pictures\095877b841684d7b0fc4450f713cf6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11" y="933548"/>
            <a:ext cx="3092821" cy="313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02987"/>
            <a:ext cx="7980373" cy="56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979712" y="2204864"/>
            <a:ext cx="45365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uk-UA" sz="4000" b="1" dirty="0">
                <a:solidFill>
                  <a:srgbClr val="0000CC"/>
                </a:solidFill>
                <a:latin typeface="Garamond Premr Pro Smbd" pitchFamily="18" charset="0"/>
              </a:rPr>
              <a:t>Навчання ніколи не вичерпує розум. </a:t>
            </a:r>
          </a:p>
          <a:p>
            <a:pPr>
              <a:buNone/>
            </a:pPr>
            <a:r>
              <a:rPr lang="uk-UA" sz="4000" dirty="0"/>
              <a:t>			  </a:t>
            </a:r>
            <a:r>
              <a:rPr lang="uk-UA" sz="4000" dirty="0">
                <a:solidFill>
                  <a:srgbClr val="990033"/>
                </a:solidFill>
              </a:rPr>
              <a:t>Леонардо да Вінчі</a:t>
            </a:r>
            <a:endParaRPr lang="ru-RU" sz="40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3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МЕТОДИЧНА  ПРОБЛЕМА 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КОЛЕДЖУ</a:t>
            </a:r>
            <a:endParaRPr lang="ru-RU" sz="4000" dirty="0"/>
          </a:p>
          <a:p>
            <a:pPr algn="ctr">
              <a:buNone/>
            </a:pPr>
            <a:r>
              <a:rPr lang="uk-UA" sz="4000" b="1" i="1" dirty="0"/>
              <a:t>«Шляхи удосконалення професійних  компетентностей фахівців в умовах сьогодення</a:t>
            </a:r>
            <a:r>
              <a:rPr lang="uk-UA" sz="4000" b="1" i="1" dirty="0" smtClean="0"/>
              <a:t>»</a:t>
            </a:r>
            <a:endParaRPr lang="ru-RU" sz="4000" dirty="0"/>
          </a:p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13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42918"/>
            <a:ext cx="8143932" cy="5572164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 fontScale="77500" lnSpcReduction="20000"/>
          </a:bodyPr>
          <a:lstStyle/>
          <a:p>
            <a:pPr marL="174625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uk-UA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174625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МЕТОДИЧНА  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ПРОБЛЕМА ЦИКЛОВОЇ КОМІСІЇ СОЦІАЛЬНО- ГУМАНІТАРНИХ ДИСЦИПЛІН</a:t>
            </a:r>
          </a:p>
          <a:p>
            <a:pPr marL="174625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uk-UA" sz="4800" b="1" i="1" dirty="0" smtClean="0"/>
          </a:p>
          <a:p>
            <a:pPr marL="174625" lv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uk-UA" sz="4800" b="1" i="1" dirty="0" smtClean="0"/>
              <a:t>«Формування конкурентоспроможної </a:t>
            </a:r>
            <a:r>
              <a:rPr lang="uk-UA" sz="4800" b="1" i="1" dirty="0"/>
              <a:t>особистості шляхом упровадження інноваційних технологій на заняттях викладачів соціально-гуманітарних дисциплін»</a:t>
            </a: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203848" y="1340768"/>
            <a:ext cx="2808312" cy="79208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Методичне об'єднання </a:t>
            </a:r>
          </a:p>
          <a:p>
            <a:pPr algn="ctr"/>
            <a:r>
              <a:rPr lang="uk-UA" sz="1400" b="1" dirty="0" smtClean="0"/>
              <a:t>викладачів соціально -</a:t>
            </a:r>
          </a:p>
          <a:p>
            <a:pPr algn="ctr"/>
            <a:r>
              <a:rPr lang="uk-UA" sz="1400" b="1" dirty="0" smtClean="0"/>
              <a:t>гуманітарного циклу</a:t>
            </a:r>
            <a:endParaRPr lang="ru-RU" sz="1400" b="1" dirty="0"/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755576" y="692696"/>
            <a:ext cx="1944216" cy="57606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400" b="1" dirty="0"/>
              <a:t>Системність у роботі</a:t>
            </a:r>
          </a:p>
          <a:p>
            <a:pPr algn="ctr">
              <a:defRPr/>
            </a:pPr>
            <a:r>
              <a:rPr lang="uk-UA" sz="1400" b="1" dirty="0"/>
              <a:t>методичного</a:t>
            </a:r>
          </a:p>
          <a:p>
            <a:pPr algn="ctr">
              <a:defRPr/>
            </a:pPr>
            <a:r>
              <a:rPr lang="uk-UA" sz="1400" b="1" dirty="0"/>
              <a:t>об'єднання</a:t>
            </a:r>
            <a:r>
              <a:rPr lang="uk-UA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6732240" y="620688"/>
            <a:ext cx="1584176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Результативність </a:t>
            </a:r>
          </a:p>
          <a:p>
            <a:pPr algn="ctr"/>
            <a:r>
              <a:rPr lang="uk-UA" sz="1400" b="1" dirty="0"/>
              <a:t>роботи </a:t>
            </a:r>
            <a:r>
              <a:rPr lang="uk-UA" sz="1400" b="1" dirty="0" smtClean="0"/>
              <a:t> ЦК</a:t>
            </a:r>
            <a:endParaRPr lang="ru-RU" sz="1400" b="1" dirty="0"/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673240" y="1340768"/>
            <a:ext cx="2242576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/>
              <a:t>Позааудиторна робота </a:t>
            </a:r>
            <a:endParaRPr lang="uk-UA" sz="1400" b="1" dirty="0"/>
          </a:p>
          <a:p>
            <a:pPr algn="ctr"/>
            <a:r>
              <a:rPr lang="uk-UA" sz="1400" b="1" dirty="0" smtClean="0"/>
              <a:t> з предметів ЦК</a:t>
            </a:r>
            <a:endParaRPr lang="ru-RU" sz="1400" b="1" dirty="0"/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7092280" y="1124744"/>
            <a:ext cx="1368151" cy="43237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Творча група</a:t>
            </a:r>
            <a:endParaRPr lang="ru-RU" sz="1400" b="1"/>
          </a:p>
        </p:txBody>
      </p:sp>
      <p:sp>
        <p:nvSpPr>
          <p:cNvPr id="35849" name="Rectangle 12"/>
          <p:cNvSpPr>
            <a:spLocks noChangeArrowheads="1"/>
          </p:cNvSpPr>
          <p:nvPr/>
        </p:nvSpPr>
        <p:spPr bwMode="auto">
          <a:xfrm>
            <a:off x="3635896" y="2132856"/>
            <a:ext cx="2016224" cy="720279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Прийоми, методи та</a:t>
            </a:r>
          </a:p>
          <a:p>
            <a:pPr algn="ctr"/>
            <a:r>
              <a:rPr lang="uk-UA" sz="1400" b="1" dirty="0"/>
              <a:t>технології роботи</a:t>
            </a:r>
            <a:endParaRPr lang="ru-RU" sz="1400" b="1" dirty="0"/>
          </a:p>
        </p:txBody>
      </p:sp>
      <p:sp>
        <p:nvSpPr>
          <p:cNvPr id="35850" name="Rectangle 13"/>
          <p:cNvSpPr>
            <a:spLocks noChangeArrowheads="1"/>
          </p:cNvSpPr>
          <p:nvPr/>
        </p:nvSpPr>
        <p:spPr bwMode="auto">
          <a:xfrm>
            <a:off x="611560" y="1844824"/>
            <a:ext cx="2088232" cy="50405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Індивідуальна робота</a:t>
            </a:r>
          </a:p>
          <a:p>
            <a:pPr algn="ctr"/>
            <a:r>
              <a:rPr lang="uk-UA" sz="1400" b="1" dirty="0" smtClean="0"/>
              <a:t>із студентами</a:t>
            </a:r>
            <a:endParaRPr lang="ru-RU" sz="1400" b="1" dirty="0"/>
          </a:p>
        </p:txBody>
      </p:sp>
      <p:sp>
        <p:nvSpPr>
          <p:cNvPr id="35852" name="Rectangle 15"/>
          <p:cNvSpPr>
            <a:spLocks noChangeArrowheads="1"/>
          </p:cNvSpPr>
          <p:nvPr/>
        </p:nvSpPr>
        <p:spPr bwMode="auto">
          <a:xfrm>
            <a:off x="539552" y="2924944"/>
            <a:ext cx="1584176" cy="57549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Методичні</a:t>
            </a:r>
          </a:p>
          <a:p>
            <a:pPr algn="ctr"/>
            <a:r>
              <a:rPr lang="uk-UA" sz="1400" b="1" dirty="0"/>
              <a:t>оперативки</a:t>
            </a:r>
            <a:endParaRPr lang="ru-RU" sz="1400" b="1" dirty="0"/>
          </a:p>
        </p:txBody>
      </p:sp>
      <p:sp>
        <p:nvSpPr>
          <p:cNvPr id="35853" name="Rectangle 16"/>
          <p:cNvSpPr>
            <a:spLocks noChangeArrowheads="1"/>
          </p:cNvSpPr>
          <p:nvPr/>
        </p:nvSpPr>
        <p:spPr bwMode="auto">
          <a:xfrm>
            <a:off x="6948264" y="1628801"/>
            <a:ext cx="1584176" cy="50405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/>
              <a:t>Обласні </a:t>
            </a:r>
            <a:r>
              <a:rPr lang="uk-UA" sz="1400" b="1" dirty="0" err="1" smtClean="0"/>
              <a:t>МО</a:t>
            </a:r>
            <a:r>
              <a:rPr lang="uk-UA" sz="1400" b="1" dirty="0" smtClean="0"/>
              <a:t>,</a:t>
            </a:r>
            <a:endParaRPr lang="uk-UA" sz="1400" b="1" dirty="0"/>
          </a:p>
          <a:p>
            <a:pPr algn="ctr"/>
            <a:r>
              <a:rPr lang="uk-UA" sz="1400" b="1" dirty="0" smtClean="0"/>
              <a:t>конференції</a:t>
            </a:r>
            <a:endParaRPr lang="ru-RU" sz="1400" b="1" dirty="0"/>
          </a:p>
        </p:txBody>
      </p:sp>
      <p:sp>
        <p:nvSpPr>
          <p:cNvPr id="35854" name="Rectangle 17"/>
          <p:cNvSpPr>
            <a:spLocks noChangeArrowheads="1"/>
          </p:cNvSpPr>
          <p:nvPr/>
        </p:nvSpPr>
        <p:spPr bwMode="auto">
          <a:xfrm>
            <a:off x="539552" y="2420938"/>
            <a:ext cx="1656184" cy="43180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Бесіди,</a:t>
            </a:r>
          </a:p>
          <a:p>
            <a:pPr algn="ctr"/>
            <a:r>
              <a:rPr lang="uk-UA" sz="1400" b="1" dirty="0"/>
              <a:t>консультації</a:t>
            </a:r>
            <a:endParaRPr lang="ru-RU" sz="1400" b="1" dirty="0"/>
          </a:p>
        </p:txBody>
      </p:sp>
      <p:sp>
        <p:nvSpPr>
          <p:cNvPr id="35855" name="Rectangle 18"/>
          <p:cNvSpPr>
            <a:spLocks noChangeArrowheads="1"/>
          </p:cNvSpPr>
          <p:nvPr/>
        </p:nvSpPr>
        <p:spPr bwMode="auto">
          <a:xfrm>
            <a:off x="6588224" y="2204865"/>
            <a:ext cx="2016223" cy="576063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Участь в </a:t>
            </a:r>
            <a:r>
              <a:rPr lang="uk-UA" sz="1400" b="1" dirty="0" smtClean="0"/>
              <a:t>олімпіадах, </a:t>
            </a:r>
          </a:p>
          <a:p>
            <a:pPr algn="ctr"/>
            <a:r>
              <a:rPr lang="uk-UA" sz="1400" b="1" dirty="0" smtClean="0"/>
              <a:t>конкурсах</a:t>
            </a:r>
            <a:endParaRPr lang="ru-RU" sz="1400" b="1" dirty="0"/>
          </a:p>
        </p:txBody>
      </p:sp>
      <p:sp>
        <p:nvSpPr>
          <p:cNvPr id="35856" name="Rectangle 7"/>
          <p:cNvSpPr>
            <a:spLocks noChangeArrowheads="1"/>
          </p:cNvSpPr>
          <p:nvPr/>
        </p:nvSpPr>
        <p:spPr bwMode="auto">
          <a:xfrm>
            <a:off x="3635896" y="2852936"/>
            <a:ext cx="2016224" cy="57606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Робота</a:t>
            </a:r>
            <a:r>
              <a:rPr lang="uk-UA" sz="1400" dirty="0"/>
              <a:t> </a:t>
            </a:r>
            <a:r>
              <a:rPr lang="uk-UA" sz="1400" b="1" dirty="0"/>
              <a:t>в малих</a:t>
            </a:r>
          </a:p>
          <a:p>
            <a:pPr algn="ctr"/>
            <a:r>
              <a:rPr lang="uk-UA" sz="1400" b="1" dirty="0"/>
              <a:t>групах</a:t>
            </a:r>
            <a:endParaRPr lang="ru-RU" sz="1400" b="1" dirty="0"/>
          </a:p>
        </p:txBody>
      </p:sp>
      <p:sp>
        <p:nvSpPr>
          <p:cNvPr id="35857" name="Rectangle 4"/>
          <p:cNvSpPr>
            <a:spLocks noChangeArrowheads="1"/>
          </p:cNvSpPr>
          <p:nvPr/>
        </p:nvSpPr>
        <p:spPr bwMode="auto">
          <a:xfrm>
            <a:off x="539552" y="3573017"/>
            <a:ext cx="2160240" cy="360039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Самоосвіта</a:t>
            </a:r>
            <a:endParaRPr lang="ru-RU" sz="1400" b="1" dirty="0"/>
          </a:p>
        </p:txBody>
      </p:sp>
      <p:sp>
        <p:nvSpPr>
          <p:cNvPr id="35858" name="Rectangle 6"/>
          <p:cNvSpPr>
            <a:spLocks noChangeArrowheads="1"/>
          </p:cNvSpPr>
          <p:nvPr/>
        </p:nvSpPr>
        <p:spPr bwMode="auto">
          <a:xfrm>
            <a:off x="539553" y="4005065"/>
            <a:ext cx="1512168" cy="43204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Проблемні </a:t>
            </a:r>
          </a:p>
          <a:p>
            <a:pPr algn="ctr"/>
            <a:r>
              <a:rPr lang="uk-UA" sz="1400" b="1" dirty="0"/>
              <a:t>семінари</a:t>
            </a:r>
            <a:endParaRPr lang="ru-RU" sz="1400" b="1" dirty="0"/>
          </a:p>
        </p:txBody>
      </p:sp>
      <p:sp>
        <p:nvSpPr>
          <p:cNvPr id="35859" name="Rectangle 11"/>
          <p:cNvSpPr>
            <a:spLocks noChangeArrowheads="1"/>
          </p:cNvSpPr>
          <p:nvPr/>
        </p:nvSpPr>
        <p:spPr bwMode="auto">
          <a:xfrm rot="10800000" flipV="1">
            <a:off x="611556" y="4509119"/>
            <a:ext cx="1870381" cy="474863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Огляд періодичної</a:t>
            </a:r>
          </a:p>
          <a:p>
            <a:pPr algn="ctr"/>
            <a:r>
              <a:rPr lang="uk-UA" sz="1400" b="1" dirty="0"/>
              <a:t>преси</a:t>
            </a:r>
            <a:endParaRPr lang="ru-RU" sz="1400" b="1" dirty="0"/>
          </a:p>
        </p:txBody>
      </p:sp>
      <p:sp>
        <p:nvSpPr>
          <p:cNvPr id="35860" name="Rectangle 15"/>
          <p:cNvSpPr>
            <a:spLocks noChangeArrowheads="1"/>
          </p:cNvSpPr>
          <p:nvPr/>
        </p:nvSpPr>
        <p:spPr bwMode="auto">
          <a:xfrm>
            <a:off x="683568" y="5085185"/>
            <a:ext cx="1656184" cy="43204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Творчі авторські</a:t>
            </a:r>
          </a:p>
          <a:p>
            <a:pPr algn="ctr"/>
            <a:r>
              <a:rPr lang="uk-UA" sz="1400" b="1" dirty="0"/>
              <a:t>лабораторії</a:t>
            </a:r>
            <a:endParaRPr lang="ru-RU" sz="1400" b="1" dirty="0"/>
          </a:p>
        </p:txBody>
      </p:sp>
      <p:sp>
        <p:nvSpPr>
          <p:cNvPr id="35861" name="Rectangle 17"/>
          <p:cNvSpPr>
            <a:spLocks noChangeArrowheads="1"/>
          </p:cNvSpPr>
          <p:nvPr/>
        </p:nvSpPr>
        <p:spPr bwMode="auto">
          <a:xfrm>
            <a:off x="755575" y="5589240"/>
            <a:ext cx="1655837" cy="54803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Випуск друкованої</a:t>
            </a:r>
          </a:p>
          <a:p>
            <a:pPr algn="ctr"/>
            <a:r>
              <a:rPr lang="uk-UA" sz="1400" b="1" dirty="0"/>
              <a:t>продукції</a:t>
            </a:r>
            <a:endParaRPr lang="ru-RU" sz="1400" b="1" dirty="0"/>
          </a:p>
        </p:txBody>
      </p:sp>
      <p:sp>
        <p:nvSpPr>
          <p:cNvPr id="35862" name="Rectangle 19"/>
          <p:cNvSpPr>
            <a:spLocks noChangeArrowheads="1"/>
          </p:cNvSpPr>
          <p:nvPr/>
        </p:nvSpPr>
        <p:spPr bwMode="auto">
          <a:xfrm>
            <a:off x="2555776" y="5373216"/>
            <a:ext cx="1872208" cy="86409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/>
              <a:t>Індивідуальні</a:t>
            </a:r>
          </a:p>
          <a:p>
            <a:pPr algn="ctr"/>
            <a:r>
              <a:rPr lang="uk-UA" sz="1400" b="1" dirty="0" smtClean="0"/>
              <a:t> </a:t>
            </a:r>
            <a:r>
              <a:rPr lang="uk-UA" sz="1400" b="1" dirty="0"/>
              <a:t>консультації</a:t>
            </a:r>
          </a:p>
          <a:p>
            <a:pPr algn="ctr"/>
            <a:r>
              <a:rPr lang="uk-UA" sz="1400" b="1" dirty="0"/>
              <a:t>для обдарованих </a:t>
            </a:r>
            <a:endParaRPr lang="uk-UA" sz="1400" b="1" dirty="0" smtClean="0"/>
          </a:p>
          <a:p>
            <a:pPr algn="ctr"/>
            <a:r>
              <a:rPr lang="uk-UA" sz="1400" b="1" dirty="0" smtClean="0"/>
              <a:t>студентів</a:t>
            </a:r>
            <a:endParaRPr lang="ru-RU" sz="1400" b="1" dirty="0"/>
          </a:p>
        </p:txBody>
      </p:sp>
      <p:sp>
        <p:nvSpPr>
          <p:cNvPr id="35863" name="Rectangle 9"/>
          <p:cNvSpPr>
            <a:spLocks noChangeArrowheads="1"/>
          </p:cNvSpPr>
          <p:nvPr/>
        </p:nvSpPr>
        <p:spPr bwMode="auto">
          <a:xfrm>
            <a:off x="3635896" y="3429001"/>
            <a:ext cx="2016224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dirty="0"/>
              <a:t>Робота в парах</a:t>
            </a:r>
            <a:endParaRPr lang="ru-RU" sz="1400" dirty="0"/>
          </a:p>
        </p:txBody>
      </p:sp>
      <p:sp>
        <p:nvSpPr>
          <p:cNvPr id="35864" name="Rectangle 13"/>
          <p:cNvSpPr>
            <a:spLocks noChangeArrowheads="1"/>
          </p:cNvSpPr>
          <p:nvPr/>
        </p:nvSpPr>
        <p:spPr bwMode="auto">
          <a:xfrm>
            <a:off x="3131840" y="3861049"/>
            <a:ext cx="2952328" cy="108012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Прийоми і методи </a:t>
            </a:r>
            <a:r>
              <a:rPr lang="uk-UA" sz="1400" dirty="0"/>
              <a:t>уз</a:t>
            </a:r>
            <a:r>
              <a:rPr lang="uk-UA" sz="1400" b="1" dirty="0"/>
              <a:t>агальнення,</a:t>
            </a:r>
          </a:p>
          <a:p>
            <a:pPr algn="ctr"/>
            <a:r>
              <a:rPr lang="uk-UA" sz="1400" b="1" dirty="0"/>
              <a:t>систематизації знань, організації</a:t>
            </a:r>
          </a:p>
          <a:p>
            <a:pPr algn="ctr"/>
            <a:r>
              <a:rPr lang="uk-UA" sz="1400" b="1" dirty="0"/>
              <a:t>рефлексії</a:t>
            </a:r>
          </a:p>
          <a:p>
            <a:pPr algn="ctr"/>
            <a:r>
              <a:rPr lang="uk-UA" sz="1400" b="1" dirty="0"/>
              <a:t>пізнавальної діяльності</a:t>
            </a:r>
            <a:endParaRPr lang="ru-RU" sz="1400" b="1" dirty="0"/>
          </a:p>
        </p:txBody>
      </p:sp>
      <p:sp>
        <p:nvSpPr>
          <p:cNvPr id="35865" name="Rectangle 22"/>
          <p:cNvSpPr>
            <a:spLocks noChangeArrowheads="1"/>
          </p:cNvSpPr>
          <p:nvPr/>
        </p:nvSpPr>
        <p:spPr bwMode="auto">
          <a:xfrm>
            <a:off x="3563888" y="4941168"/>
            <a:ext cx="2088232" cy="36004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Дискусія</a:t>
            </a:r>
            <a:endParaRPr lang="ru-RU" sz="1400" b="1" dirty="0"/>
          </a:p>
        </p:txBody>
      </p:sp>
      <p:sp>
        <p:nvSpPr>
          <p:cNvPr id="35867" name="Rectangle 8"/>
          <p:cNvSpPr>
            <a:spLocks noChangeArrowheads="1"/>
          </p:cNvSpPr>
          <p:nvPr/>
        </p:nvSpPr>
        <p:spPr bwMode="auto">
          <a:xfrm>
            <a:off x="6300192" y="2924945"/>
            <a:ext cx="2304256" cy="576064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Психолого-педагогічний</a:t>
            </a:r>
          </a:p>
          <a:p>
            <a:pPr algn="ctr"/>
            <a:r>
              <a:rPr lang="uk-UA" sz="1400" b="1" dirty="0"/>
              <a:t>консиліум</a:t>
            </a:r>
            <a:endParaRPr lang="ru-RU" sz="1400" b="1" dirty="0"/>
          </a:p>
        </p:txBody>
      </p:sp>
      <p:sp>
        <p:nvSpPr>
          <p:cNvPr id="35868" name="Rectangle 10"/>
          <p:cNvSpPr>
            <a:spLocks noChangeArrowheads="1"/>
          </p:cNvSpPr>
          <p:nvPr/>
        </p:nvSpPr>
        <p:spPr bwMode="auto">
          <a:xfrm>
            <a:off x="6876256" y="3645025"/>
            <a:ext cx="1728191" cy="36003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Діалог</a:t>
            </a:r>
            <a:endParaRPr lang="ru-RU" sz="1400" b="1"/>
          </a:p>
        </p:txBody>
      </p:sp>
      <p:sp>
        <p:nvSpPr>
          <p:cNvPr id="35869" name="Rectangle 12"/>
          <p:cNvSpPr>
            <a:spLocks noChangeArrowheads="1"/>
          </p:cNvSpPr>
          <p:nvPr/>
        </p:nvSpPr>
        <p:spPr bwMode="auto">
          <a:xfrm>
            <a:off x="7020272" y="4149081"/>
            <a:ext cx="1584176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Ситуативні</a:t>
            </a:r>
          </a:p>
          <a:p>
            <a:pPr algn="ctr"/>
            <a:r>
              <a:rPr lang="uk-UA" sz="1400" b="1" dirty="0"/>
              <a:t>завдання</a:t>
            </a:r>
            <a:endParaRPr lang="ru-RU" sz="1400" b="1" dirty="0"/>
          </a:p>
        </p:txBody>
      </p:sp>
      <p:sp>
        <p:nvSpPr>
          <p:cNvPr id="35870" name="Rectangle 14"/>
          <p:cNvSpPr>
            <a:spLocks noChangeArrowheads="1"/>
          </p:cNvSpPr>
          <p:nvPr/>
        </p:nvSpPr>
        <p:spPr bwMode="auto">
          <a:xfrm>
            <a:off x="6156176" y="4653136"/>
            <a:ext cx="2448272" cy="57606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Предметні тижні,</a:t>
            </a:r>
          </a:p>
          <a:p>
            <a:pPr algn="ctr"/>
            <a:r>
              <a:rPr lang="uk-UA" sz="1400" b="1" dirty="0"/>
              <a:t>взаємовідвідування </a:t>
            </a:r>
            <a:r>
              <a:rPr lang="ru-RU" sz="1400" b="1" dirty="0" smtClean="0"/>
              <a:t>занять </a:t>
            </a:r>
            <a:endParaRPr lang="uk-UA" sz="1400" b="1" dirty="0"/>
          </a:p>
        </p:txBody>
      </p:sp>
      <p:sp>
        <p:nvSpPr>
          <p:cNvPr id="35871" name="Rectangle 16"/>
          <p:cNvSpPr>
            <a:spLocks noChangeArrowheads="1"/>
          </p:cNvSpPr>
          <p:nvPr/>
        </p:nvSpPr>
        <p:spPr bwMode="auto">
          <a:xfrm>
            <a:off x="6588125" y="5301209"/>
            <a:ext cx="1944315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Панорама </a:t>
            </a:r>
          </a:p>
          <a:p>
            <a:pPr algn="ctr"/>
            <a:r>
              <a:rPr lang="uk-UA" sz="1400" b="1" dirty="0"/>
              <a:t>методичних ідей</a:t>
            </a:r>
            <a:endParaRPr lang="ru-RU" sz="1400" b="1" dirty="0"/>
          </a:p>
        </p:txBody>
      </p:sp>
      <p:sp>
        <p:nvSpPr>
          <p:cNvPr id="35872" name="Rectangle 18"/>
          <p:cNvSpPr>
            <a:spLocks noChangeArrowheads="1"/>
          </p:cNvSpPr>
          <p:nvPr/>
        </p:nvSpPr>
        <p:spPr bwMode="auto">
          <a:xfrm>
            <a:off x="6572264" y="5805264"/>
            <a:ext cx="1857388" cy="36004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Педагогічні </a:t>
            </a:r>
          </a:p>
          <a:p>
            <a:pPr algn="ctr"/>
            <a:r>
              <a:rPr lang="uk-UA" sz="1400" b="1" dirty="0"/>
              <a:t>виставки</a:t>
            </a:r>
            <a:endParaRPr lang="ru-RU" sz="1400" b="1" dirty="0"/>
          </a:p>
        </p:txBody>
      </p:sp>
      <p:sp>
        <p:nvSpPr>
          <p:cNvPr id="35873" name="Rectangle 20"/>
          <p:cNvSpPr>
            <a:spLocks noChangeArrowheads="1"/>
          </p:cNvSpPr>
          <p:nvPr/>
        </p:nvSpPr>
        <p:spPr bwMode="auto">
          <a:xfrm>
            <a:off x="4499992" y="5373216"/>
            <a:ext cx="2000834" cy="864096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Форми роботи</a:t>
            </a:r>
          </a:p>
          <a:p>
            <a:pPr algn="ctr"/>
            <a:r>
              <a:rPr lang="uk-UA" sz="1400" b="1" dirty="0"/>
              <a:t>для підготовки </a:t>
            </a:r>
            <a:r>
              <a:rPr lang="uk-UA" sz="1400" b="1" dirty="0" smtClean="0"/>
              <a:t> до</a:t>
            </a:r>
          </a:p>
          <a:p>
            <a:pPr algn="ctr"/>
            <a:r>
              <a:rPr lang="uk-UA" sz="1400" b="1" dirty="0" smtClean="0"/>
              <a:t> </a:t>
            </a:r>
            <a:r>
              <a:rPr lang="uk-UA" sz="1200" b="1" dirty="0" smtClean="0"/>
              <a:t>ДПА,ЗНО/НМТ </a:t>
            </a:r>
            <a:r>
              <a:rPr lang="uk-UA" sz="1400" b="1" dirty="0" smtClean="0"/>
              <a:t>, іспитів </a:t>
            </a:r>
          </a:p>
          <a:p>
            <a:pPr algn="ctr"/>
            <a:r>
              <a:rPr lang="uk-UA" sz="1400" b="1" dirty="0" smtClean="0"/>
              <a:t>та конкурсів</a:t>
            </a:r>
            <a:endParaRPr lang="ru-RU" sz="1400" b="1" dirty="0"/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2483768" y="620688"/>
            <a:ext cx="4032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Структура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роботи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МК </a:t>
            </a:r>
            <a:r>
              <a:rPr lang="uk-UA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соціально-</a:t>
            </a:r>
            <a:endParaRPr lang="uk-UA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Monotype Corsiva" pitchFamily="66" charset="0"/>
              </a:rPr>
              <a:t>гуманітарного циклу</a:t>
            </a:r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3102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7901014" cy="91841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  <a:t/>
            </a:r>
            <a:br>
              <a:rPr lang="en-US" sz="4400" dirty="0" smtClean="0">
                <a:solidFill>
                  <a:srgbClr val="0000CC"/>
                </a:solidFill>
                <a:latin typeface="Arial Black" pitchFamily="34" charset="0"/>
              </a:rPr>
            </a:b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idx="1"/>
          </p:nvPr>
        </p:nvSpPr>
        <p:spPr>
          <a:xfrm>
            <a:off x="428596" y="620688"/>
            <a:ext cx="8319868" cy="5688632"/>
          </a:xfrm>
          <a:gradFill>
            <a:gsLst>
              <a:gs pos="70000">
                <a:srgbClr val="FFFF00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uk-UA" sz="4000" dirty="0" smtClean="0">
              <a:solidFill>
                <a:srgbClr val="0033CC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3888" y="2420888"/>
            <a:ext cx="2088232" cy="16312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C00000"/>
                </a:solidFill>
                <a:latin typeface="Monotype Corsiva" pitchFamily="66" charset="0"/>
              </a:rPr>
              <a:t>Напрями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Monotype Corsiva" pitchFamily="66" charset="0"/>
              </a:rPr>
              <a:t>роботи</a:t>
            </a:r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Monotype Corsiva" pitchFamily="66" charset="0"/>
              </a:rPr>
              <a:t>ЦК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Monotype Corsiva" pitchFamily="66" charset="0"/>
              </a:rPr>
              <a:t>соціально-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Monotype Corsiva" pitchFamily="66" charset="0"/>
              </a:rPr>
              <a:t>гуманітарних </a:t>
            </a:r>
          </a:p>
          <a:p>
            <a:pPr algn="ctr"/>
            <a:r>
              <a:rPr lang="uk-UA" sz="2000" b="1" dirty="0">
                <a:solidFill>
                  <a:srgbClr val="C00000"/>
                </a:solidFill>
                <a:latin typeface="Monotype Corsiva" pitchFamily="66" charset="0"/>
              </a:rPr>
              <a:t>дисциплін</a:t>
            </a:r>
            <a:endParaRPr lang="ru-RU" sz="2000" dirty="0"/>
          </a:p>
        </p:txBody>
      </p:sp>
      <p:sp>
        <p:nvSpPr>
          <p:cNvPr id="5" name="AutoShape 166"/>
          <p:cNvSpPr>
            <a:spLocks noChangeArrowheads="1"/>
          </p:cNvSpPr>
          <p:nvPr/>
        </p:nvSpPr>
        <p:spPr bwMode="auto">
          <a:xfrm>
            <a:off x="2555776" y="764704"/>
            <a:ext cx="4392488" cy="1008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Використання </a:t>
            </a:r>
            <a:endParaRPr lang="uk-UA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мультимедійних технологій </a:t>
            </a:r>
            <a:endParaRPr lang="uk-UA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заняттях  з предметів соціально -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гуманітарного циклу</a:t>
            </a: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7" name="AutoShape 164"/>
          <p:cNvSpPr>
            <a:spLocks noChangeArrowheads="1"/>
          </p:cNvSpPr>
          <p:nvPr/>
        </p:nvSpPr>
        <p:spPr bwMode="auto">
          <a:xfrm>
            <a:off x="539552" y="1844824"/>
            <a:ext cx="2952328" cy="1008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uk-UA" sz="1800" b="1" dirty="0">
                <a:solidFill>
                  <a:srgbClr val="0000FF"/>
                </a:solidFill>
                <a:latin typeface="Times New Roman" pitchFamily="18" charset="0"/>
              </a:rPr>
              <a:t>Участь у </a:t>
            </a:r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Міжнародних </a:t>
            </a:r>
            <a:endParaRPr lang="uk-UA" sz="1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just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конкурсах </a:t>
            </a:r>
            <a:r>
              <a:rPr lang="uk-UA" sz="1800" b="1" dirty="0">
                <a:solidFill>
                  <a:srgbClr val="0000FF"/>
                </a:solidFill>
                <a:latin typeface="Times New Roman" pitchFamily="18" charset="0"/>
              </a:rPr>
              <a:t>імені </a:t>
            </a:r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 Петра </a:t>
            </a:r>
          </a:p>
          <a:p>
            <a:pPr algn="just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Яцика, Тараса Шевченка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9" name="AutoShape 167"/>
          <p:cNvSpPr>
            <a:spLocks noChangeArrowheads="1"/>
          </p:cNvSpPr>
          <p:nvPr/>
        </p:nvSpPr>
        <p:spPr bwMode="auto">
          <a:xfrm>
            <a:off x="539552" y="2924944"/>
            <a:ext cx="2808312" cy="936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rgbClr val="0000FF"/>
                </a:solidFill>
                <a:latin typeface="Times New Roman" pitchFamily="18" charset="0"/>
              </a:rPr>
              <a:t>Робота з обдарованими</a:t>
            </a:r>
          </a:p>
          <a:p>
            <a:pPr algn="ctr"/>
            <a:r>
              <a:rPr lang="uk-UA" sz="1800" b="1" dirty="0">
                <a:solidFill>
                  <a:srgbClr val="0000FF"/>
                </a:solidFill>
                <a:latin typeface="Times New Roman" pitchFamily="18" charset="0"/>
              </a:rPr>
              <a:t>та здібними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</a:rPr>
              <a:t>студентами 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AutoShape 175"/>
          <p:cNvSpPr>
            <a:spLocks noChangeArrowheads="1"/>
          </p:cNvSpPr>
          <p:nvPr/>
        </p:nvSpPr>
        <p:spPr bwMode="auto">
          <a:xfrm>
            <a:off x="467544" y="4077072"/>
            <a:ext cx="3096344" cy="11521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18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Проблемно-пошукові</a:t>
            </a:r>
            <a:endParaRPr lang="uk-UA" sz="1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>
                <a:solidFill>
                  <a:srgbClr val="0000FF"/>
                </a:solidFill>
                <a:latin typeface="Times New Roman" pitchFamily="18" charset="0"/>
              </a:rPr>
              <a:t>методи </a:t>
            </a:r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в освітній діяльності </a:t>
            </a: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викладачів</a:t>
            </a:r>
            <a:endParaRPr lang="uk-UA" sz="1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1" name="AutoShape 165"/>
          <p:cNvSpPr>
            <a:spLocks noChangeArrowheads="1"/>
          </p:cNvSpPr>
          <p:nvPr/>
        </p:nvSpPr>
        <p:spPr bwMode="auto">
          <a:xfrm>
            <a:off x="5724128" y="1844824"/>
            <a:ext cx="2880320" cy="11521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Участь у Всеукраїнських </a:t>
            </a: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та обласних  </a:t>
            </a: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 конференціях, конкурсах, </a:t>
            </a: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зокрема в онлайн-форматі</a:t>
            </a:r>
            <a:endParaRPr lang="uk-UA" sz="1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AutoShape 168"/>
          <p:cNvSpPr>
            <a:spLocks noChangeArrowheads="1"/>
          </p:cNvSpPr>
          <p:nvPr/>
        </p:nvSpPr>
        <p:spPr bwMode="auto">
          <a:xfrm>
            <a:off x="5724128" y="3068960"/>
            <a:ext cx="2880320" cy="1008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rgbClr val="0000FF"/>
                </a:solidFill>
                <a:latin typeface="Times New Roman" pitchFamily="18" charset="0"/>
              </a:rPr>
              <a:t>Участь </a:t>
            </a:r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</a:rPr>
              <a:t>у</a:t>
            </a:r>
            <a:endParaRPr lang="uk-UA" sz="18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Всеукраїнській олімпіаді з </a:t>
            </a: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української мови 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3" name="AutoShape 176"/>
          <p:cNvSpPr>
            <a:spLocks noChangeArrowheads="1"/>
          </p:cNvSpPr>
          <p:nvPr/>
        </p:nvSpPr>
        <p:spPr bwMode="auto">
          <a:xfrm>
            <a:off x="5652120" y="4221088"/>
            <a:ext cx="2952328" cy="1008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Позааудиторна  робота 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</a:rPr>
              <a:t>зі </a:t>
            </a:r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здобувачами освіти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4" name="AutoShape 178"/>
          <p:cNvSpPr>
            <a:spLocks noChangeArrowheads="1"/>
          </p:cNvSpPr>
          <p:nvPr/>
        </p:nvSpPr>
        <p:spPr bwMode="auto">
          <a:xfrm>
            <a:off x="2123728" y="5301208"/>
            <a:ext cx="5544616" cy="8640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46001"/>
                </a:srgbClr>
              </a:gs>
              <a:gs pos="100000">
                <a:srgbClr val="9999FF">
                  <a:alpha val="45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18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rgbClr val="0000FF"/>
                </a:solidFill>
                <a:latin typeface="Times New Roman" pitchFamily="18" charset="0"/>
              </a:rPr>
              <a:t>Формування національно-патріотичних почуттів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заняттях  з предметів</a:t>
            </a:r>
          </a:p>
          <a:p>
            <a:pPr algn="ctr"/>
            <a:r>
              <a:rPr lang="uk-UA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соціально-гуманітарного циклу</a:t>
            </a:r>
            <a:endParaRPr lang="ru-RU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66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3230</TotalTime>
  <Words>1234</Words>
  <Application>Microsoft Office PowerPoint</Application>
  <PresentationFormat>Экран (4:3)</PresentationFormat>
  <Paragraphs>287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Поток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Презентация PowerPoint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  <vt:lpstr>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my comp</cp:lastModifiedBy>
  <cp:revision>543</cp:revision>
  <dcterms:created xsi:type="dcterms:W3CDTF">2018-12-12T14:59:24Z</dcterms:created>
  <dcterms:modified xsi:type="dcterms:W3CDTF">2023-07-03T22:13:47Z</dcterms:modified>
</cp:coreProperties>
</file>